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2" r:id="rId2"/>
    <p:sldId id="263" r:id="rId3"/>
    <p:sldId id="295" r:id="rId4"/>
    <p:sldId id="299" r:id="rId5"/>
    <p:sldId id="265" r:id="rId6"/>
    <p:sldId id="301" r:id="rId7"/>
    <p:sldId id="296" r:id="rId8"/>
    <p:sldId id="268" r:id="rId9"/>
    <p:sldId id="297" r:id="rId10"/>
    <p:sldId id="302" r:id="rId11"/>
    <p:sldId id="269" r:id="rId12"/>
    <p:sldId id="300" r:id="rId13"/>
    <p:sldId id="293" r:id="rId14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00"/>
    <a:srgbClr val="004821"/>
    <a:srgbClr val="007635"/>
    <a:srgbClr val="00A249"/>
    <a:srgbClr val="DBD600"/>
    <a:srgbClr val="B05408"/>
    <a:srgbClr val="B8454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08" autoAdjust="0"/>
    <p:restoredTop sz="93634" autoAdjust="0"/>
  </p:normalViewPr>
  <p:slideViewPr>
    <p:cSldViewPr>
      <p:cViewPr varScale="1">
        <p:scale>
          <a:sx n="64" d="100"/>
          <a:sy n="64" d="100"/>
        </p:scale>
        <p:origin x="-1410" y="-14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C2ED8-2500-4BD3-AB79-47C3EAD50DAB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657BF-4ADF-4648-86B4-9B8B00B11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1831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657BF-4ADF-4648-86B4-9B8B00B1188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1544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21CB-FF47-4E68-A1F5-21510453A608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03648" y="1916832"/>
            <a:ext cx="720080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ОТЧЁТ О ПРОВЕДЕННОЙ РАБОТЕ </a:t>
            </a:r>
            <a:r>
              <a:rPr lang="ru-RU" sz="3200" b="1" i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 </a:t>
            </a:r>
            <a:r>
              <a:rPr lang="ru-RU" sz="3200" b="1" i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КРАТКОСРОЧНОЙ ДОПОЛНИТЕЛЬНОЙ  ОБЩЕОБРАЗОВАТЕЛЬНОЙ ОБЩЕРАЗВИВАЮЩЕЙ ПРОГРАММЕ </a:t>
            </a:r>
            <a:r>
              <a:rPr lang="ru-RU" sz="32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«АЗБУКА ЭКОЛОГИИ»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Направленность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: естественнонаучная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Уровень сложности: стартовый</a:t>
            </a: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3870960" algn="l"/>
              </a:tabLst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Возраст обучающихся: 5-7 лет </a:t>
            </a: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Срок реализации </a:t>
            </a: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программы: май 2023г.</a:t>
            </a:r>
            <a:endParaRPr lang="ru-RU" sz="3200" b="1" i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32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г. Шарыпово, 2023г</a:t>
            </a:r>
            <a:endParaRPr lang="ru-RU" sz="4400" b="1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88640"/>
            <a:ext cx="8820472" cy="188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21 «Детский сад «Золотой ключик</a:t>
            </a:r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комбинированного </a:t>
            </a: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вида»</a:t>
            </a: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43100" cy="1981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5934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9207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28215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Пятое, шестое занятие.</a:t>
            </a:r>
            <a:r>
              <a:rPr lang="ru-RU" sz="2400" dirty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«</a:t>
            </a: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Переработка </a:t>
            </a: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мусора, вторичное </a:t>
            </a: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использование». </a:t>
            </a:r>
            <a:b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«Вторичное </a:t>
            </a: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использование </a:t>
            </a: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бумаги».</a:t>
            </a:r>
            <a:endParaRPr lang="ru-RU" sz="2400" b="1" dirty="0">
              <a:solidFill>
                <a:srgbClr val="C0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700808"/>
            <a:ext cx="65527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Цель:</a:t>
            </a:r>
            <a:r>
              <a:rPr lang="ru-RU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способствовать расширению знаний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детей о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способах переработки и вторичном использовании бытовых отходов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Задачи:</a:t>
            </a:r>
            <a:r>
              <a:rPr lang="ru-RU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формировать представления детей об утилизации мусора, о целесообразности вторичного использования бытовых и хозяйственных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отходов.</a:t>
            </a:r>
          </a:p>
          <a:p>
            <a:endParaRPr lang="ru-RU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ru-RU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lvl="0" algn="ctr"/>
            <a:r>
              <a:rPr lang="ru-RU" sz="2400" b="1" dirty="0" smtClean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Седьмое , восьмое занятие</a:t>
            </a:r>
            <a:r>
              <a:rPr lang="ru-RU" sz="2400" b="1" dirty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. </a:t>
            </a:r>
          </a:p>
          <a:p>
            <a:pPr lvl="0" algn="ctr"/>
            <a:r>
              <a:rPr lang="ru-RU" sz="2400" b="1" dirty="0" smtClean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Создание коллажа</a:t>
            </a:r>
            <a:r>
              <a:rPr lang="ru-RU" sz="2400" b="1" spc="30" dirty="0" smtClean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«</a:t>
            </a:r>
            <a:r>
              <a:rPr lang="ru-RU" sz="2400" b="1" dirty="0" err="1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Эколята</a:t>
            </a:r>
            <a:r>
              <a:rPr lang="ru-RU" sz="2400" b="1" spc="20" dirty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пишут</a:t>
            </a:r>
            <a:r>
              <a:rPr lang="ru-RU" sz="2400" b="1" spc="-5" dirty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письмо</a:t>
            </a:r>
            <a:r>
              <a:rPr lang="ru-RU" sz="2400" b="1" spc="25" dirty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природе!»</a:t>
            </a:r>
            <a:endParaRPr lang="ru-RU" sz="2400" b="1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ru-RU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ru-RU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895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1640" y="764704"/>
            <a:ext cx="65646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Cambria" panose="02040503050406030204" pitchFamily="18" charset="0"/>
                <a:ea typeface="Times New Roman" panose="02020603050405020304" pitchFamily="18" charset="0"/>
              </a:rPr>
              <a:t>Четвертое занятие. </a:t>
            </a:r>
          </a:p>
          <a:p>
            <a:pPr algn="ctr"/>
            <a:r>
              <a:rPr lang="ru-RU" sz="2400" b="1" dirty="0" smtClean="0">
                <a:latin typeface="Cambria" panose="02040503050406030204" pitchFamily="18" charset="0"/>
                <a:ea typeface="Times New Roman" panose="02020603050405020304" pitchFamily="18" charset="0"/>
              </a:rPr>
              <a:t>Коллаж</a:t>
            </a:r>
            <a:r>
              <a:rPr lang="ru-RU" sz="2400" b="1" spc="30" dirty="0" smtClean="0"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Cambria" panose="02040503050406030204" pitchFamily="18" charset="0"/>
                <a:ea typeface="Times New Roman" panose="02020603050405020304" pitchFamily="18" charset="0"/>
              </a:rPr>
              <a:t>«Эколята</a:t>
            </a:r>
            <a:r>
              <a:rPr lang="ru-RU" sz="2400" b="1" spc="20" dirty="0"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Cambria" panose="02040503050406030204" pitchFamily="18" charset="0"/>
                <a:ea typeface="Times New Roman" panose="02020603050405020304" pitchFamily="18" charset="0"/>
              </a:rPr>
              <a:t>пишут</a:t>
            </a:r>
            <a:r>
              <a:rPr lang="ru-RU" sz="2400" b="1" spc="-5" dirty="0"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Cambria" panose="02040503050406030204" pitchFamily="18" charset="0"/>
                <a:ea typeface="Times New Roman" panose="02020603050405020304" pitchFamily="18" charset="0"/>
              </a:rPr>
              <a:t>письмо</a:t>
            </a:r>
            <a:r>
              <a:rPr lang="ru-RU" sz="2400" b="1" spc="25" dirty="0"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Cambria" panose="02040503050406030204" pitchFamily="18" charset="0"/>
                <a:ea typeface="Times New Roman" panose="02020603050405020304" pitchFamily="18" charset="0"/>
              </a:rPr>
              <a:t>природе!»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pic>
        <p:nvPicPr>
          <p:cNvPr id="1027" name="Picture 3" descr="C:\Users\User\Desktop\Коллаж 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4191000"/>
            <a:ext cx="11430000" cy="15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716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777\Downloads\475894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55" y="116633"/>
            <a:ext cx="8104901" cy="674136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317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30016" y="622429"/>
            <a:ext cx="3726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268760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9545" indent="450850" algn="just">
              <a:spcAft>
                <a:spcPts val="0"/>
              </a:spcAft>
            </a:pP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Природа – один из важнейших факторов народной педагогики. Она не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только среда обитания, но и родная сторона, Родина. Поэтому в процессе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знакомства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с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природой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своего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края,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у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ребёнка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воспитывается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любовь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к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каждому объекту в природе, что в свою очередь, способствует и решению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природоохранных</a:t>
            </a:r>
            <a:r>
              <a:rPr lang="ru-RU" sz="1600" b="1" spc="-20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задач. В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этом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контексте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суть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одного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из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направлений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патриотического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воспитания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состоит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в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том,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чтобы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посеять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и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взрастить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в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душе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ребёнка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и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подростка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семена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любви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к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родной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природе,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к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родному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дому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и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семье,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к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истории и культуре страны, созданной трудами родных и близких людей, тех,</a:t>
            </a:r>
            <a:r>
              <a:rPr lang="ru-RU" sz="1600" b="1" spc="-340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кого зовут соотечественниками.</a:t>
            </a:r>
          </a:p>
          <a:p>
            <a:pPr marR="172085" indent="450850" algn="just">
              <a:spcBef>
                <a:spcPts val="2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Для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этого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должна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быть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разработана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идеология,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позволяющая</a:t>
            </a:r>
            <a:r>
              <a:rPr lang="ru-RU" sz="1600" b="1" spc="-33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сформировать у ребёнка культуру </a:t>
            </a:r>
            <a:r>
              <a:rPr lang="ru-RU" sz="1600" b="1" dirty="0" err="1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природолюбия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, любовь к природе родного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края,</a:t>
            </a:r>
            <a:r>
              <a:rPr lang="ru-RU" sz="1600" b="1" spc="1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а,</a:t>
            </a:r>
            <a:r>
              <a:rPr lang="ru-RU" sz="1600" b="1" spc="-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значит,</a:t>
            </a:r>
            <a:r>
              <a:rPr lang="ru-RU" sz="1600" b="1" spc="1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любовь</a:t>
            </a:r>
            <a:r>
              <a:rPr lang="ru-RU" sz="1600" b="1" spc="-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к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государству.</a:t>
            </a:r>
          </a:p>
          <a:p>
            <a:pPr marR="174625" indent="450850" algn="just">
              <a:spcAft>
                <a:spcPts val="0"/>
              </a:spcAft>
            </a:pP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Воспитание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любви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к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природе,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её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животному и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растительному миру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должно осуществляться постоянно, потому что формирование отношения к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стране и</a:t>
            </a:r>
            <a:r>
              <a:rPr lang="ru-RU" sz="1600" b="1" spc="-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государству,</a:t>
            </a:r>
            <a:r>
              <a:rPr lang="ru-RU" sz="1600" b="1" spc="10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где живёт</a:t>
            </a:r>
            <a:r>
              <a:rPr lang="ru-RU" sz="1600" b="1" spc="2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человек,</a:t>
            </a:r>
            <a:r>
              <a:rPr lang="ru-RU" sz="1600" b="1" spc="30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начинается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с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детства.</a:t>
            </a:r>
          </a:p>
          <a:p>
            <a:pPr marR="170815" indent="450850" algn="just">
              <a:spcAft>
                <a:spcPts val="0"/>
              </a:spcAft>
            </a:pP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Изменение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сознания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ребёнка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способно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повлиять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на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характер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его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дальнейших взаимоотношений с окружающей природной средой. При этом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надо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отметить,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что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на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детей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сильнее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действуют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эмоции,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личный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опыт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и</a:t>
            </a:r>
            <a:r>
              <a:rPr lang="ru-RU" sz="1600" b="1" spc="5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авторитарный пример.</a:t>
            </a:r>
          </a:p>
          <a:p>
            <a:pPr indent="450215" algn="just">
              <a:spcAft>
                <a:spcPts val="0"/>
              </a:spcAft>
            </a:pP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Дополнительная образовательная общеразвивающая программа «Азбука экологии» имеет естественнонаучную направленность.</a:t>
            </a:r>
            <a:endParaRPr lang="ru-RU" sz="1600" b="1" dirty="0">
              <a:solidFill>
                <a:srgbClr val="7030A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93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052736"/>
            <a:ext cx="8208912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ctr">
              <a:spcAft>
                <a:spcPts val="0"/>
              </a:spcAft>
              <a:tabLst>
                <a:tab pos="270510" algn="l"/>
              </a:tabLst>
            </a:pP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ЦЕЛЬ И ЗАДАЧИ </a:t>
            </a:r>
            <a:endParaRPr lang="ru-RU" b="1" dirty="0" smtClean="0">
              <a:solidFill>
                <a:srgbClr val="C00000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449580" algn="ctr">
              <a:spcAft>
                <a:spcPts val="0"/>
              </a:spcAft>
              <a:tabLst>
                <a:tab pos="270510" algn="l"/>
              </a:tabLst>
            </a:pP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ДОПОЛНИТЕЛЬНОЙ 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ОБРАЗОВАТЕЛЬНОЙ ПРОГРАММЫ</a:t>
            </a:r>
            <a:endParaRPr lang="ru-RU" sz="1100" dirty="0">
              <a:solidFill>
                <a:srgbClr val="C00000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450215" algn="l"/>
                <a:tab pos="540385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tabLst>
                <a:tab pos="5130800" algn="l"/>
                <a:tab pos="5311140" algn="l"/>
              </a:tabLst>
            </a:pP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Цель</a:t>
            </a:r>
            <a:r>
              <a:rPr lang="ru-RU" sz="2000" b="1" dirty="0"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образовательной программы «Азбука экологии»: воспитание бережного отношения к окружающей природе.</a:t>
            </a:r>
            <a:endParaRPr lang="ru-RU" sz="1200" dirty="0">
              <a:solidFill>
                <a:srgbClr val="002060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450215" algn="l"/>
                <a:tab pos="540385" algn="l"/>
              </a:tabLst>
            </a:pPr>
            <a:r>
              <a:rPr lang="ru-RU" sz="2000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З</a:t>
            </a: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адачи</a:t>
            </a:r>
            <a:r>
              <a:rPr lang="ru-RU" sz="2000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:</a:t>
            </a:r>
            <a:endParaRPr lang="ru-RU" sz="1200" dirty="0">
              <a:solidFill>
                <a:srgbClr val="C00000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0215" algn="l"/>
                <a:tab pos="540385" algn="l"/>
              </a:tabLst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формирование первоначальных  знаний в области экологии;</a:t>
            </a:r>
            <a:endParaRPr lang="ru-RU" sz="1200" dirty="0">
              <a:solidFill>
                <a:srgbClr val="002060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0215" algn="l"/>
                <a:tab pos="540385" algn="l"/>
              </a:tabLst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создание условий для развития коммуникативных способностей и умение работать в коллективе;</a:t>
            </a:r>
            <a:endParaRPr lang="ru-RU" sz="1200" dirty="0">
              <a:solidFill>
                <a:srgbClr val="002060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0215" algn="l"/>
                <a:tab pos="540385" algn="l"/>
              </a:tabLst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создание условий для развития познавательной и творческой деятельности.</a:t>
            </a:r>
            <a:endParaRPr lang="ru-RU" sz="1200" dirty="0">
              <a:solidFill>
                <a:srgbClr val="002060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20"/>
              </a:spcBef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помочь</a:t>
            </a:r>
            <a:r>
              <a:rPr lang="ru-RU" sz="2000" spc="255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самоопределиться</a:t>
            </a:r>
            <a:r>
              <a:rPr lang="ru-RU" sz="2000" spc="275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в</a:t>
            </a:r>
            <a:r>
              <a:rPr lang="ru-RU" sz="2000" spc="260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построении</a:t>
            </a:r>
            <a:r>
              <a:rPr lang="ru-RU" sz="2000" spc="260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взаимоотношений</a:t>
            </a:r>
            <a:r>
              <a:rPr lang="ru-RU" sz="2000" spc="265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с</a:t>
            </a:r>
            <a:r>
              <a:rPr lang="ru-RU" sz="2000" spc="300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природой</a:t>
            </a:r>
            <a:r>
              <a:rPr lang="ru-RU" sz="2000" spc="285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и </a:t>
            </a:r>
            <a:r>
              <a:rPr lang="ru-RU" sz="2000" spc="-335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 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окружающим</a:t>
            </a:r>
            <a:r>
              <a:rPr lang="ru-RU" sz="2000" spc="5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его</a:t>
            </a:r>
            <a:r>
              <a:rPr lang="ru-RU" sz="2000" spc="5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миром;</a:t>
            </a:r>
            <a:endParaRPr lang="ru-RU" sz="1200" dirty="0">
              <a:solidFill>
                <a:srgbClr val="002060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способствовать</a:t>
            </a:r>
            <a:r>
              <a:rPr lang="ru-RU" sz="2000" spc="5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воспитанию</a:t>
            </a:r>
            <a:r>
              <a:rPr lang="ru-RU" sz="2000" spc="5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потребности</a:t>
            </a:r>
            <a:r>
              <a:rPr lang="ru-RU" sz="2000" spc="5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принимать</a:t>
            </a:r>
            <a:r>
              <a:rPr lang="ru-RU" sz="2000" spc="5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активное</a:t>
            </a:r>
            <a:r>
              <a:rPr lang="ru-RU" sz="2000" spc="5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участие</a:t>
            </a:r>
            <a:r>
              <a:rPr lang="ru-RU" sz="2000" spc="5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в </a:t>
            </a:r>
            <a:r>
              <a:rPr lang="ru-RU" sz="2000" spc="-335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природоохранной</a:t>
            </a:r>
            <a:r>
              <a:rPr lang="ru-RU" sz="2000" spc="-15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и</a:t>
            </a:r>
            <a:r>
              <a:rPr lang="ru-RU" sz="2000" spc="-15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экологической</a:t>
            </a:r>
            <a:r>
              <a:rPr lang="ru-RU" sz="2000" spc="-10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деятельности.</a:t>
            </a:r>
            <a:endParaRPr lang="ru-RU" sz="1200" dirty="0">
              <a:solidFill>
                <a:srgbClr val="00206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690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66843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СОДЕРЖАНИЕ ПРОГРАММЫ</a:t>
            </a:r>
            <a:endParaRPr lang="ru-RU" sz="1100" dirty="0">
              <a:solidFill>
                <a:srgbClr val="C00000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mbria" panose="02040503050406030204" pitchFamily="18" charset="0"/>
                <a:ea typeface="Times New Roman" panose="02020603050405020304" pitchFamily="18" charset="0"/>
              </a:rPr>
              <a:t> </a:t>
            </a:r>
            <a:endParaRPr lang="ru-RU" sz="1100" dirty="0"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Тема 1. Введение. Эколята</a:t>
            </a:r>
            <a:r>
              <a:rPr lang="ru-RU" b="1" spc="270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-</a:t>
            </a:r>
            <a:r>
              <a:rPr lang="ru-RU" b="1" spc="-15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друзья природы. </a:t>
            </a:r>
            <a:endParaRPr lang="ru-RU" sz="1100" dirty="0">
              <a:solidFill>
                <a:srgbClr val="C00000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Теория.</a:t>
            </a:r>
            <a:r>
              <a:rPr lang="ru-RU" i="1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Введение. Что нас окружает? Экологические</a:t>
            </a:r>
            <a:r>
              <a:rPr lang="ru-RU" spc="5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знаки.</a:t>
            </a:r>
            <a:endParaRPr lang="ru-RU" sz="1100" dirty="0">
              <a:solidFill>
                <a:srgbClr val="002060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Практика. Знакомство с экологической тропой. </a:t>
            </a:r>
            <a:endParaRPr lang="ru-RU" sz="1100" dirty="0">
              <a:solidFill>
                <a:srgbClr val="002060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Тема 2. Мусор. Виды мусора. Правило</a:t>
            </a:r>
            <a:r>
              <a:rPr lang="ru-RU" b="1" spc="5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раздельного</a:t>
            </a:r>
            <a:r>
              <a:rPr lang="ru-RU" b="1" spc="5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сбора.</a:t>
            </a:r>
            <a:endParaRPr lang="ru-RU" sz="1100" dirty="0">
              <a:solidFill>
                <a:srgbClr val="C00000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Теория. Мусор. Виды мусора. Правило</a:t>
            </a:r>
            <a:r>
              <a:rPr lang="ru-RU" spc="5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раздельного</a:t>
            </a:r>
            <a:r>
              <a:rPr lang="ru-RU" spc="5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сбора.</a:t>
            </a:r>
            <a:endParaRPr lang="ru-RU" sz="1100" dirty="0">
              <a:solidFill>
                <a:srgbClr val="002060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Практика</a:t>
            </a:r>
            <a:r>
              <a:rPr lang="ru-RU" i="1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Контрольные вопросы.</a:t>
            </a:r>
            <a:endParaRPr lang="ru-RU" sz="1100" dirty="0">
              <a:solidFill>
                <a:srgbClr val="002060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Тема 3.</a:t>
            </a:r>
            <a:r>
              <a:rPr lang="ru-RU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Переработка</a:t>
            </a:r>
            <a:r>
              <a:rPr lang="ru-RU" b="1" spc="5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мусора,</a:t>
            </a:r>
            <a:r>
              <a:rPr lang="ru-RU" b="1" spc="5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вторичное</a:t>
            </a:r>
            <a:r>
              <a:rPr lang="ru-RU" b="1" spc="5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использование.</a:t>
            </a:r>
            <a:r>
              <a:rPr lang="ru-RU" b="1" spc="10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Вторичное</a:t>
            </a:r>
            <a:r>
              <a:rPr lang="ru-RU" b="1" spc="5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использование</a:t>
            </a:r>
            <a:r>
              <a:rPr lang="ru-RU" b="1" spc="5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бумаги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Теория.</a:t>
            </a:r>
            <a:r>
              <a:rPr lang="ru-RU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Переработка мусора, вторичное использование. Вторичное использование бумаги.</a:t>
            </a:r>
          </a:p>
          <a:p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Практика</a:t>
            </a:r>
            <a:r>
              <a:rPr lang="ru-RU" i="1" dirty="0">
                <a:solidFill>
                  <a:srgbClr val="002060"/>
                </a:solidFill>
                <a:latin typeface="Cambria" panose="02040503050406030204" pitchFamily="18" charset="0"/>
              </a:rPr>
              <a:t>.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Игра-викторина.</a:t>
            </a:r>
          </a:p>
          <a:p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Тема 4. Коллаж «Эколята пишут письмо природе!»</a:t>
            </a:r>
            <a:endParaRPr lang="ru-RU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Практика. Оформление рисунков, работ.</a:t>
            </a:r>
          </a:p>
          <a:p>
            <a:pPr algn="just">
              <a:spcAft>
                <a:spcPts val="0"/>
              </a:spcAft>
            </a:pPr>
            <a:endParaRPr lang="ru-RU" dirty="0">
              <a:solidFill>
                <a:srgbClr val="00206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5288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83768" y="0"/>
            <a:ext cx="4536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Первое, второе  занятие</a:t>
            </a: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Введение. </a:t>
            </a:r>
            <a:endParaRPr lang="ru-RU" sz="2400" b="1" dirty="0" smtClean="0">
              <a:solidFill>
                <a:srgbClr val="C0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Эколята – друзья природы»</a:t>
            </a:r>
            <a:b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569660"/>
            <a:ext cx="75608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способствовать формированию экологического сознания и бережного отношения к природе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Задачи: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Формировать у детей элементарные экологические знания, учить детей правилам поведения в природе; продолжать знакомить детей с разнообразием живой природы и формирование осознанно – правильного отношения к представителям растительного и животного мира; развивать познавательный интерес к миру природы, представление о том, какие действия вредят природе; воспитывать у детей ответственное, гуманное, бережное, эмоционально – положительное отношение к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природе.</a:t>
            </a:r>
          </a:p>
          <a:p>
            <a:endParaRPr lang="ru-RU" sz="16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	На первом занятии познакомили детей  с ЭКОЛЯТАМИ: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</a:rPr>
              <a:t>Умница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. Она много знает и рассказывает своим друзьям интересные истории, потому что любит читать.</a:t>
            </a:r>
          </a:p>
          <a:p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</a:rPr>
              <a:t>Шалун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 -  Он любит веселые игры.</a:t>
            </a:r>
          </a:p>
          <a:p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</a:rPr>
              <a:t>Тихоня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- Тихий и скромный.   Он очень любит цветы.</a:t>
            </a:r>
          </a:p>
          <a:p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</a:rPr>
              <a:t>Ёлочка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- очень веселая и общительная, любит все новое и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интересное.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ЭКОЛЯТА  на протяжении всей  программы будут сопровождать ребят  и помогать им получать экологические знания.</a:t>
            </a:r>
          </a:p>
          <a:p>
            <a:endParaRPr lang="ru-RU" dirty="0">
              <a:solidFill>
                <a:srgbClr val="002060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8951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511788" cy="38661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2068" y="0"/>
            <a:ext cx="3846186" cy="54867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05064"/>
            <a:ext cx="5332276" cy="334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3050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5" y="9363"/>
            <a:ext cx="5781162" cy="37990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3347865" cy="45811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3573016"/>
            <a:ext cx="5472608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9256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048672" cy="99412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libri"/>
              </a:rPr>
              <a:t>Третье, четвертое занятие. «</a:t>
            </a: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Мусор». «Виды мусора». «Правило </a:t>
            </a: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раздельного </a:t>
            </a: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сбора».</a:t>
            </a:r>
            <a:endParaRPr lang="ru-RU" sz="2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412776"/>
            <a:ext cx="82089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Цель: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 сформировать у детей знания по раздельному сбору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отходов,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познакомить с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принципами раздельного сбора и утилизации бытовых отходов.</a:t>
            </a:r>
            <a:endParaRPr lang="ru-RU" sz="1600" dirty="0" smtClean="0">
              <a:solidFill>
                <a:srgbClr val="002060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Задачи:</a:t>
            </a:r>
            <a:endParaRPr lang="ru-RU" sz="1600" dirty="0" smtClean="0">
              <a:solidFill>
                <a:srgbClr val="C00000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расширить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и углубить знания детей о взаимосвязи мира природы и деятельности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человека;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уточнить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знания детей о причинах возникновения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мусора;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формировать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представления детей об утилизации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мусора: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пополнять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словарный запас детей. (Загрязнение, ядовитые вещества, отходы, металлолом, макулатура, бытовые отходы, стеклотара, пластмасса и </a:t>
            </a:r>
            <a:r>
              <a:rPr lang="ru-RU" sz="1600" dirty="0" err="1" smtClean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т.д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)</a:t>
            </a:r>
            <a:endParaRPr lang="ru-RU" sz="1600" dirty="0" smtClean="0">
              <a:solidFill>
                <a:srgbClr val="002060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воспитывать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аккуратность</a:t>
            </a: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бережное отношение к окружающему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миру.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развивать </a:t>
            </a:r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познавательные процессы и творческую активность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00206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2060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00206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2060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Практическое занятие проведено в игровой форме</a:t>
            </a:r>
            <a:endParaRPr lang="ru-RU" sz="1600" dirty="0">
              <a:solidFill>
                <a:srgbClr val="00206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3928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269087" cy="36716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6136" y="2028254"/>
            <a:ext cx="3597864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91218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43634"/>
      </a:hlink>
      <a:folHlink>
        <a:srgbClr val="CD737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446</Words>
  <Application>Microsoft Office PowerPoint</Application>
  <PresentationFormat>Экран (4:3)</PresentationFormat>
  <Paragraphs>76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Третье, четвертое занятие. «Мусор». «Виды мусора». «Правило раздельного сбора».</vt:lpstr>
      <vt:lpstr>Слайд 9</vt:lpstr>
      <vt:lpstr>Слайд 10</vt:lpstr>
      <vt:lpstr> Пятое, шестое занятие.  «Переработка мусора, вторичное использование».  «Вторичное использование бумаги».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RePack by SPecialiST</cp:lastModifiedBy>
  <cp:revision>128</cp:revision>
  <cp:lastPrinted>2017-06-04T18:35:07Z</cp:lastPrinted>
  <dcterms:created xsi:type="dcterms:W3CDTF">2014-06-15T09:49:01Z</dcterms:created>
  <dcterms:modified xsi:type="dcterms:W3CDTF">2023-06-01T09:38:35Z</dcterms:modified>
</cp:coreProperties>
</file>