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56731-2CA8-480A-A1E4-01F59AC73C4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292371-ACCA-43DC-9D1B-FB9D6A0EC874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сбор и движение до следующей остановки терренкура </a:t>
          </a:r>
          <a:endParaRPr lang="ru-RU" sz="1800" b="1" i="1" dirty="0">
            <a:solidFill>
              <a:schemeClr val="tx1"/>
            </a:solidFill>
          </a:endParaRPr>
        </a:p>
      </dgm:t>
    </dgm:pt>
    <dgm:pt modelId="{391A564B-15C7-40F5-A47A-598DD4D95DD6}" type="parTrans" cxnId="{3E34FABA-C997-4F1C-B529-43F59B2B8614}">
      <dgm:prSet/>
      <dgm:spPr/>
      <dgm:t>
        <a:bodyPr/>
        <a:lstStyle/>
        <a:p>
          <a:endParaRPr lang="ru-RU"/>
        </a:p>
      </dgm:t>
    </dgm:pt>
    <dgm:pt modelId="{D10A638D-0E8C-46BC-B6A8-431C0D14B2FB}" type="sibTrans" cxnId="{3E34FABA-C997-4F1C-B529-43F59B2B8614}">
      <dgm:prSet/>
      <dgm:spPr/>
      <dgm:t>
        <a:bodyPr/>
        <a:lstStyle/>
        <a:p>
          <a:endParaRPr lang="ru-RU"/>
        </a:p>
      </dgm:t>
    </dgm:pt>
    <dgm:pt modelId="{43008BC2-4AF0-49DC-841E-30E33A0484F7}">
      <dgm:prSet phldrT="[Текст]" custT="1"/>
      <dgm:spPr/>
      <dgm:t>
        <a:bodyPr/>
        <a:lstStyle/>
        <a:p>
          <a:pPr algn="ctr"/>
          <a:r>
            <a:rPr lang="ru-RU" sz="1600" b="1" i="1" dirty="0" smtClean="0">
              <a:solidFill>
                <a:schemeClr val="tx1"/>
              </a:solidFill>
            </a:rPr>
            <a:t>остановка, привал, познавательно-исследовательская деятельность детей </a:t>
          </a:r>
        </a:p>
      </dgm:t>
    </dgm:pt>
    <dgm:pt modelId="{61987C5E-9339-4629-8A45-E2D7EE11D769}" type="parTrans" cxnId="{92B5F7F4-4D99-472C-8E3B-77364C3245E4}">
      <dgm:prSet/>
      <dgm:spPr/>
      <dgm:t>
        <a:bodyPr/>
        <a:lstStyle/>
        <a:p>
          <a:endParaRPr lang="ru-RU"/>
        </a:p>
      </dgm:t>
    </dgm:pt>
    <dgm:pt modelId="{49B59797-3521-4FBF-971C-712FB95D7C1A}" type="sibTrans" cxnId="{92B5F7F4-4D99-472C-8E3B-77364C3245E4}">
      <dgm:prSet/>
      <dgm:spPr/>
      <dgm:t>
        <a:bodyPr/>
        <a:lstStyle/>
        <a:p>
          <a:endParaRPr lang="ru-RU"/>
        </a:p>
      </dgm:t>
    </dgm:pt>
    <dgm:pt modelId="{E9D424BA-310C-4F55-8911-B1610F38C6AB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комплекс оздоровительных игр и физических упражнений</a:t>
          </a:r>
          <a:endParaRPr lang="ru-RU" sz="1800" b="1" i="1" dirty="0">
            <a:solidFill>
              <a:schemeClr val="tx1"/>
            </a:solidFill>
          </a:endParaRPr>
        </a:p>
      </dgm:t>
    </dgm:pt>
    <dgm:pt modelId="{8E567E14-67DF-4A30-9ABC-3EE957932080}" type="parTrans" cxnId="{DFAC641F-561C-4774-A55D-D2533F79B847}">
      <dgm:prSet/>
      <dgm:spPr/>
      <dgm:t>
        <a:bodyPr/>
        <a:lstStyle/>
        <a:p>
          <a:endParaRPr lang="ru-RU"/>
        </a:p>
      </dgm:t>
    </dgm:pt>
    <dgm:pt modelId="{D91A6729-258C-4B80-A9E6-EF2E9D742EB6}" type="sibTrans" cxnId="{DFAC641F-561C-4774-A55D-D2533F79B847}">
      <dgm:prSet/>
      <dgm:spPr/>
      <dgm:t>
        <a:bodyPr/>
        <a:lstStyle/>
        <a:p>
          <a:endParaRPr lang="ru-RU"/>
        </a:p>
      </dgm:t>
    </dgm:pt>
    <dgm:pt modelId="{517F0A1D-0BD9-47C5-B3C8-D1202CCE8119}">
      <dgm:prSet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самостоятельная деятельность детей </a:t>
          </a:r>
          <a:endParaRPr lang="ru-RU" sz="1800" b="1" i="1" dirty="0">
            <a:solidFill>
              <a:schemeClr val="tx1"/>
            </a:solidFill>
          </a:endParaRPr>
        </a:p>
      </dgm:t>
    </dgm:pt>
    <dgm:pt modelId="{A0028F93-5F1D-42B9-A4D7-A5B23096C06D}" type="parTrans" cxnId="{1D58C766-F082-47E7-B4BF-3F825DF4E0C8}">
      <dgm:prSet/>
      <dgm:spPr/>
      <dgm:t>
        <a:bodyPr/>
        <a:lstStyle/>
        <a:p>
          <a:endParaRPr lang="ru-RU"/>
        </a:p>
      </dgm:t>
    </dgm:pt>
    <dgm:pt modelId="{F4A8462F-3578-4BD6-B463-8BD62792B1BA}" type="sibTrans" cxnId="{1D58C766-F082-47E7-B4BF-3F825DF4E0C8}">
      <dgm:prSet/>
      <dgm:spPr/>
      <dgm:t>
        <a:bodyPr/>
        <a:lstStyle/>
        <a:p>
          <a:endParaRPr lang="ru-RU"/>
        </a:p>
      </dgm:t>
    </dgm:pt>
    <dgm:pt modelId="{3B379D6E-8C1D-455F-8079-235E4D5CD6CD}">
      <dgm:prSet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сбор дошкольников и возвращение в группу</a:t>
          </a:r>
          <a:endParaRPr lang="ru-RU" sz="1800" b="1" i="1" dirty="0">
            <a:solidFill>
              <a:schemeClr val="tx1"/>
            </a:solidFill>
          </a:endParaRPr>
        </a:p>
      </dgm:t>
    </dgm:pt>
    <dgm:pt modelId="{87A4C605-0553-4C14-A946-45EAE390E50D}" type="parTrans" cxnId="{9EDC4D0E-63E4-424E-AC14-54CC51DE12EA}">
      <dgm:prSet/>
      <dgm:spPr/>
      <dgm:t>
        <a:bodyPr/>
        <a:lstStyle/>
        <a:p>
          <a:endParaRPr lang="ru-RU"/>
        </a:p>
      </dgm:t>
    </dgm:pt>
    <dgm:pt modelId="{F8B6D836-7401-4AFA-97F8-6BA8B35EE6DE}" type="sibTrans" cxnId="{9EDC4D0E-63E4-424E-AC14-54CC51DE12EA}">
      <dgm:prSet/>
      <dgm:spPr/>
      <dgm:t>
        <a:bodyPr/>
        <a:lstStyle/>
        <a:p>
          <a:endParaRPr lang="ru-RU"/>
        </a:p>
      </dgm:t>
    </dgm:pt>
    <dgm:pt modelId="{70F0CEBB-9052-4ADA-9EF5-8C518079B2A2}" type="pres">
      <dgm:prSet presAssocID="{FF756731-2CA8-480A-A1E4-01F59AC73C4C}" presName="cycle" presStyleCnt="0">
        <dgm:presLayoutVars>
          <dgm:dir/>
          <dgm:resizeHandles val="exact"/>
        </dgm:presLayoutVars>
      </dgm:prSet>
      <dgm:spPr/>
    </dgm:pt>
    <dgm:pt modelId="{F1AA53FD-FAD1-4FEA-91B4-84E650B44A78}" type="pres">
      <dgm:prSet presAssocID="{A7292371-ACCA-43DC-9D1B-FB9D6A0EC874}" presName="node" presStyleLbl="node1" presStyleIdx="0" presStyleCnt="5" custScaleX="155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DC8F8-4B42-4D28-8AAE-A8A27FE09585}" type="pres">
      <dgm:prSet presAssocID="{D10A638D-0E8C-46BC-B6A8-431C0D14B2FB}" presName="sibTrans" presStyleLbl="sibTrans2D1" presStyleIdx="0" presStyleCnt="5"/>
      <dgm:spPr/>
    </dgm:pt>
    <dgm:pt modelId="{A2A91680-8BA6-454F-9D2E-7EDB2F820521}" type="pres">
      <dgm:prSet presAssocID="{D10A638D-0E8C-46BC-B6A8-431C0D14B2FB}" presName="connectorText" presStyleLbl="sibTrans2D1" presStyleIdx="0" presStyleCnt="5"/>
      <dgm:spPr/>
    </dgm:pt>
    <dgm:pt modelId="{8EA925F8-3CF9-4E7B-8E2E-E910E1BD2255}" type="pres">
      <dgm:prSet presAssocID="{43008BC2-4AF0-49DC-841E-30E33A0484F7}" presName="node" presStyleLbl="node1" presStyleIdx="1" presStyleCnt="5" custScaleX="158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A6CF3-BC60-48FE-A6E9-D976571412F7}" type="pres">
      <dgm:prSet presAssocID="{49B59797-3521-4FBF-971C-712FB95D7C1A}" presName="sibTrans" presStyleLbl="sibTrans2D1" presStyleIdx="1" presStyleCnt="5"/>
      <dgm:spPr/>
    </dgm:pt>
    <dgm:pt modelId="{F36618FF-D06C-4E06-9EAE-B3F26C43725A}" type="pres">
      <dgm:prSet presAssocID="{49B59797-3521-4FBF-971C-712FB95D7C1A}" presName="connectorText" presStyleLbl="sibTrans2D1" presStyleIdx="1" presStyleCnt="5"/>
      <dgm:spPr/>
    </dgm:pt>
    <dgm:pt modelId="{F5835301-AF8B-4181-8099-3146A0EFF51D}" type="pres">
      <dgm:prSet presAssocID="{E9D424BA-310C-4F55-8911-B1610F38C6AB}" presName="node" presStyleLbl="node1" presStyleIdx="2" presStyleCnt="5" custScaleX="158494" custScaleY="98486" custRadScaleRad="97853" custRadScaleInc="-3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2BF4F-FC0C-49EA-A5A9-9CB879FA8662}" type="pres">
      <dgm:prSet presAssocID="{D91A6729-258C-4B80-A9E6-EF2E9D742EB6}" presName="sibTrans" presStyleLbl="sibTrans2D1" presStyleIdx="2" presStyleCnt="5"/>
      <dgm:spPr/>
    </dgm:pt>
    <dgm:pt modelId="{692D0BC2-39FE-4FED-9E81-DB3A4C805FFB}" type="pres">
      <dgm:prSet presAssocID="{D91A6729-258C-4B80-A9E6-EF2E9D742EB6}" presName="connectorText" presStyleLbl="sibTrans2D1" presStyleIdx="2" presStyleCnt="5"/>
      <dgm:spPr/>
    </dgm:pt>
    <dgm:pt modelId="{15996454-C0F1-46D4-B926-9B68AB5184EB}" type="pres">
      <dgm:prSet presAssocID="{517F0A1D-0BD9-47C5-B3C8-D1202CCE8119}" presName="node" presStyleLbl="node1" presStyleIdx="3" presStyleCnt="5" custScaleX="165501" custRadScaleRad="95873" custRadScaleInc="5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DD2A2-9E1D-4CE1-BE54-3B7403A355F7}" type="pres">
      <dgm:prSet presAssocID="{F4A8462F-3578-4BD6-B463-8BD62792B1BA}" presName="sibTrans" presStyleLbl="sibTrans2D1" presStyleIdx="3" presStyleCnt="5"/>
      <dgm:spPr/>
    </dgm:pt>
    <dgm:pt modelId="{90A8B995-9C8F-4144-A6A2-460E7554AA85}" type="pres">
      <dgm:prSet presAssocID="{F4A8462F-3578-4BD6-B463-8BD62792B1BA}" presName="connectorText" presStyleLbl="sibTrans2D1" presStyleIdx="3" presStyleCnt="5"/>
      <dgm:spPr/>
    </dgm:pt>
    <dgm:pt modelId="{90E12CA1-C475-4B65-9034-7CBC6BA8C632}" type="pres">
      <dgm:prSet presAssocID="{3B379D6E-8C1D-455F-8079-235E4D5CD6CD}" presName="node" presStyleLbl="node1" presStyleIdx="4" presStyleCnt="5" custScaleX="145000">
        <dgm:presLayoutVars>
          <dgm:bulletEnabled val="1"/>
        </dgm:presLayoutVars>
      </dgm:prSet>
      <dgm:spPr/>
    </dgm:pt>
    <dgm:pt modelId="{31C57F2D-2792-427D-89F7-A5A67BB56F08}" type="pres">
      <dgm:prSet presAssocID="{F8B6D836-7401-4AFA-97F8-6BA8B35EE6DE}" presName="sibTrans" presStyleLbl="sibTrans2D1" presStyleIdx="4" presStyleCnt="5"/>
      <dgm:spPr/>
    </dgm:pt>
    <dgm:pt modelId="{12AF758F-1744-48A3-8F4C-BAC65A82C74F}" type="pres">
      <dgm:prSet presAssocID="{F8B6D836-7401-4AFA-97F8-6BA8B35EE6DE}" presName="connectorText" presStyleLbl="sibTrans2D1" presStyleIdx="4" presStyleCnt="5"/>
      <dgm:spPr/>
    </dgm:pt>
  </dgm:ptLst>
  <dgm:cxnLst>
    <dgm:cxn modelId="{09C33C06-F183-4D16-A990-9FF6E934AB6C}" type="presOf" srcId="{49B59797-3521-4FBF-971C-712FB95D7C1A}" destId="{F36618FF-D06C-4E06-9EAE-B3F26C43725A}" srcOrd="1" destOrd="0" presId="urn:microsoft.com/office/officeart/2005/8/layout/cycle2"/>
    <dgm:cxn modelId="{1D58C766-F082-47E7-B4BF-3F825DF4E0C8}" srcId="{FF756731-2CA8-480A-A1E4-01F59AC73C4C}" destId="{517F0A1D-0BD9-47C5-B3C8-D1202CCE8119}" srcOrd="3" destOrd="0" parTransId="{A0028F93-5F1D-42B9-A4D7-A5B23096C06D}" sibTransId="{F4A8462F-3578-4BD6-B463-8BD62792B1BA}"/>
    <dgm:cxn modelId="{60AE158C-EE95-4445-8686-E7EA79E6D63B}" type="presOf" srcId="{D10A638D-0E8C-46BC-B6A8-431C0D14B2FB}" destId="{A2A91680-8BA6-454F-9D2E-7EDB2F820521}" srcOrd="1" destOrd="0" presId="urn:microsoft.com/office/officeart/2005/8/layout/cycle2"/>
    <dgm:cxn modelId="{92B5F7F4-4D99-472C-8E3B-77364C3245E4}" srcId="{FF756731-2CA8-480A-A1E4-01F59AC73C4C}" destId="{43008BC2-4AF0-49DC-841E-30E33A0484F7}" srcOrd="1" destOrd="0" parTransId="{61987C5E-9339-4629-8A45-E2D7EE11D769}" sibTransId="{49B59797-3521-4FBF-971C-712FB95D7C1A}"/>
    <dgm:cxn modelId="{0F1E5E30-CCD1-4243-9E5F-C8307DA5CEAC}" type="presOf" srcId="{517F0A1D-0BD9-47C5-B3C8-D1202CCE8119}" destId="{15996454-C0F1-46D4-B926-9B68AB5184EB}" srcOrd="0" destOrd="0" presId="urn:microsoft.com/office/officeart/2005/8/layout/cycle2"/>
    <dgm:cxn modelId="{54A54A6E-EBF9-4CD3-8504-1F7BCB04CEDD}" type="presOf" srcId="{F8B6D836-7401-4AFA-97F8-6BA8B35EE6DE}" destId="{31C57F2D-2792-427D-89F7-A5A67BB56F08}" srcOrd="0" destOrd="0" presId="urn:microsoft.com/office/officeart/2005/8/layout/cycle2"/>
    <dgm:cxn modelId="{3E34FABA-C997-4F1C-B529-43F59B2B8614}" srcId="{FF756731-2CA8-480A-A1E4-01F59AC73C4C}" destId="{A7292371-ACCA-43DC-9D1B-FB9D6A0EC874}" srcOrd="0" destOrd="0" parTransId="{391A564B-15C7-40F5-A47A-598DD4D95DD6}" sibTransId="{D10A638D-0E8C-46BC-B6A8-431C0D14B2FB}"/>
    <dgm:cxn modelId="{E064C7D3-326C-4890-8264-9F6ECBC80B08}" type="presOf" srcId="{D91A6729-258C-4B80-A9E6-EF2E9D742EB6}" destId="{692D0BC2-39FE-4FED-9E81-DB3A4C805FFB}" srcOrd="1" destOrd="0" presId="urn:microsoft.com/office/officeart/2005/8/layout/cycle2"/>
    <dgm:cxn modelId="{5B155A93-E7E0-4868-829D-12246F3407B3}" type="presOf" srcId="{F4A8462F-3578-4BD6-B463-8BD62792B1BA}" destId="{90A8B995-9C8F-4144-A6A2-460E7554AA85}" srcOrd="1" destOrd="0" presId="urn:microsoft.com/office/officeart/2005/8/layout/cycle2"/>
    <dgm:cxn modelId="{610A17EE-8E86-40D0-8B76-573F2D0C8A59}" type="presOf" srcId="{F8B6D836-7401-4AFA-97F8-6BA8B35EE6DE}" destId="{12AF758F-1744-48A3-8F4C-BAC65A82C74F}" srcOrd="1" destOrd="0" presId="urn:microsoft.com/office/officeart/2005/8/layout/cycle2"/>
    <dgm:cxn modelId="{0E5F129C-26C9-4694-94A2-FDCBA391A63D}" type="presOf" srcId="{FF756731-2CA8-480A-A1E4-01F59AC73C4C}" destId="{70F0CEBB-9052-4ADA-9EF5-8C518079B2A2}" srcOrd="0" destOrd="0" presId="urn:microsoft.com/office/officeart/2005/8/layout/cycle2"/>
    <dgm:cxn modelId="{167C9F2D-5085-4CDD-946E-B0983BCBC831}" type="presOf" srcId="{F4A8462F-3578-4BD6-B463-8BD62792B1BA}" destId="{0EDDD2A2-9E1D-4CE1-BE54-3B7403A355F7}" srcOrd="0" destOrd="0" presId="urn:microsoft.com/office/officeart/2005/8/layout/cycle2"/>
    <dgm:cxn modelId="{65F7EE0E-9697-43A6-9C41-C69869160CCE}" type="presOf" srcId="{A7292371-ACCA-43DC-9D1B-FB9D6A0EC874}" destId="{F1AA53FD-FAD1-4FEA-91B4-84E650B44A78}" srcOrd="0" destOrd="0" presId="urn:microsoft.com/office/officeart/2005/8/layout/cycle2"/>
    <dgm:cxn modelId="{9EDC4D0E-63E4-424E-AC14-54CC51DE12EA}" srcId="{FF756731-2CA8-480A-A1E4-01F59AC73C4C}" destId="{3B379D6E-8C1D-455F-8079-235E4D5CD6CD}" srcOrd="4" destOrd="0" parTransId="{87A4C605-0553-4C14-A946-45EAE390E50D}" sibTransId="{F8B6D836-7401-4AFA-97F8-6BA8B35EE6DE}"/>
    <dgm:cxn modelId="{DFAC641F-561C-4774-A55D-D2533F79B847}" srcId="{FF756731-2CA8-480A-A1E4-01F59AC73C4C}" destId="{E9D424BA-310C-4F55-8911-B1610F38C6AB}" srcOrd="2" destOrd="0" parTransId="{8E567E14-67DF-4A30-9ABC-3EE957932080}" sibTransId="{D91A6729-258C-4B80-A9E6-EF2E9D742EB6}"/>
    <dgm:cxn modelId="{6CF911F2-1F8A-44A2-90D1-00C0E3D35C2E}" type="presOf" srcId="{49B59797-3521-4FBF-971C-712FB95D7C1A}" destId="{62BA6CF3-BC60-48FE-A6E9-D976571412F7}" srcOrd="0" destOrd="0" presId="urn:microsoft.com/office/officeart/2005/8/layout/cycle2"/>
    <dgm:cxn modelId="{6BEFB0EB-5509-4B7F-BFB2-2D91DF12157E}" type="presOf" srcId="{E9D424BA-310C-4F55-8911-B1610F38C6AB}" destId="{F5835301-AF8B-4181-8099-3146A0EFF51D}" srcOrd="0" destOrd="0" presId="urn:microsoft.com/office/officeart/2005/8/layout/cycle2"/>
    <dgm:cxn modelId="{D11DDF05-8299-4897-A20D-1E426BA3B53B}" type="presOf" srcId="{43008BC2-4AF0-49DC-841E-30E33A0484F7}" destId="{8EA925F8-3CF9-4E7B-8E2E-E910E1BD2255}" srcOrd="0" destOrd="0" presId="urn:microsoft.com/office/officeart/2005/8/layout/cycle2"/>
    <dgm:cxn modelId="{1B7C7B94-6807-4D63-9840-28A1C1632FAD}" type="presOf" srcId="{D10A638D-0E8C-46BC-B6A8-431C0D14B2FB}" destId="{3EEDC8F8-4B42-4D28-8AAE-A8A27FE09585}" srcOrd="0" destOrd="0" presId="urn:microsoft.com/office/officeart/2005/8/layout/cycle2"/>
    <dgm:cxn modelId="{AC9E3713-387D-47B0-9A68-BD9198704CE9}" type="presOf" srcId="{3B379D6E-8C1D-455F-8079-235E4D5CD6CD}" destId="{90E12CA1-C475-4B65-9034-7CBC6BA8C632}" srcOrd="0" destOrd="0" presId="urn:microsoft.com/office/officeart/2005/8/layout/cycle2"/>
    <dgm:cxn modelId="{4C43F4EE-E0D5-46EA-B325-F7921A4C199A}" type="presOf" srcId="{D91A6729-258C-4B80-A9E6-EF2E9D742EB6}" destId="{80E2BF4F-FC0C-49EA-A5A9-9CB879FA8662}" srcOrd="0" destOrd="0" presId="urn:microsoft.com/office/officeart/2005/8/layout/cycle2"/>
    <dgm:cxn modelId="{6F04DFCC-BA6B-438E-85CB-5763357B7514}" type="presParOf" srcId="{70F0CEBB-9052-4ADA-9EF5-8C518079B2A2}" destId="{F1AA53FD-FAD1-4FEA-91B4-84E650B44A78}" srcOrd="0" destOrd="0" presId="urn:microsoft.com/office/officeart/2005/8/layout/cycle2"/>
    <dgm:cxn modelId="{0AACB40A-043B-48EF-894E-9DE492A8F09A}" type="presParOf" srcId="{70F0CEBB-9052-4ADA-9EF5-8C518079B2A2}" destId="{3EEDC8F8-4B42-4D28-8AAE-A8A27FE09585}" srcOrd="1" destOrd="0" presId="urn:microsoft.com/office/officeart/2005/8/layout/cycle2"/>
    <dgm:cxn modelId="{F8C4426F-2DA7-4DE5-9695-B3091F757D07}" type="presParOf" srcId="{3EEDC8F8-4B42-4D28-8AAE-A8A27FE09585}" destId="{A2A91680-8BA6-454F-9D2E-7EDB2F820521}" srcOrd="0" destOrd="0" presId="urn:microsoft.com/office/officeart/2005/8/layout/cycle2"/>
    <dgm:cxn modelId="{DE4C7260-249A-4ACE-81DC-5ED989A9329A}" type="presParOf" srcId="{70F0CEBB-9052-4ADA-9EF5-8C518079B2A2}" destId="{8EA925F8-3CF9-4E7B-8E2E-E910E1BD2255}" srcOrd="2" destOrd="0" presId="urn:microsoft.com/office/officeart/2005/8/layout/cycle2"/>
    <dgm:cxn modelId="{0BB0A4C6-922C-43EE-BC46-0BFB830D815E}" type="presParOf" srcId="{70F0CEBB-9052-4ADA-9EF5-8C518079B2A2}" destId="{62BA6CF3-BC60-48FE-A6E9-D976571412F7}" srcOrd="3" destOrd="0" presId="urn:microsoft.com/office/officeart/2005/8/layout/cycle2"/>
    <dgm:cxn modelId="{B45ADC54-1369-42C8-A977-AD1C4A112F42}" type="presParOf" srcId="{62BA6CF3-BC60-48FE-A6E9-D976571412F7}" destId="{F36618FF-D06C-4E06-9EAE-B3F26C43725A}" srcOrd="0" destOrd="0" presId="urn:microsoft.com/office/officeart/2005/8/layout/cycle2"/>
    <dgm:cxn modelId="{7E2D3EFA-529E-4C79-9034-B336FCA54C86}" type="presParOf" srcId="{70F0CEBB-9052-4ADA-9EF5-8C518079B2A2}" destId="{F5835301-AF8B-4181-8099-3146A0EFF51D}" srcOrd="4" destOrd="0" presId="urn:microsoft.com/office/officeart/2005/8/layout/cycle2"/>
    <dgm:cxn modelId="{9879A9D1-7593-4484-B5B6-6A3F7A8E920A}" type="presParOf" srcId="{70F0CEBB-9052-4ADA-9EF5-8C518079B2A2}" destId="{80E2BF4F-FC0C-49EA-A5A9-9CB879FA8662}" srcOrd="5" destOrd="0" presId="urn:microsoft.com/office/officeart/2005/8/layout/cycle2"/>
    <dgm:cxn modelId="{C056F49A-1F38-4CC2-8FB6-D63F428B9CB2}" type="presParOf" srcId="{80E2BF4F-FC0C-49EA-A5A9-9CB879FA8662}" destId="{692D0BC2-39FE-4FED-9E81-DB3A4C805FFB}" srcOrd="0" destOrd="0" presId="urn:microsoft.com/office/officeart/2005/8/layout/cycle2"/>
    <dgm:cxn modelId="{D8745E7E-8582-4A0E-8880-C89D4058040B}" type="presParOf" srcId="{70F0CEBB-9052-4ADA-9EF5-8C518079B2A2}" destId="{15996454-C0F1-46D4-B926-9B68AB5184EB}" srcOrd="6" destOrd="0" presId="urn:microsoft.com/office/officeart/2005/8/layout/cycle2"/>
    <dgm:cxn modelId="{1564F34B-EC8B-4160-8AD1-3E1E920BC84F}" type="presParOf" srcId="{70F0CEBB-9052-4ADA-9EF5-8C518079B2A2}" destId="{0EDDD2A2-9E1D-4CE1-BE54-3B7403A355F7}" srcOrd="7" destOrd="0" presId="urn:microsoft.com/office/officeart/2005/8/layout/cycle2"/>
    <dgm:cxn modelId="{6946103E-5005-4B9E-880B-C33BB9675170}" type="presParOf" srcId="{0EDDD2A2-9E1D-4CE1-BE54-3B7403A355F7}" destId="{90A8B995-9C8F-4144-A6A2-460E7554AA85}" srcOrd="0" destOrd="0" presId="urn:microsoft.com/office/officeart/2005/8/layout/cycle2"/>
    <dgm:cxn modelId="{71872922-768F-4AF8-BF04-C4B71DABC234}" type="presParOf" srcId="{70F0CEBB-9052-4ADA-9EF5-8C518079B2A2}" destId="{90E12CA1-C475-4B65-9034-7CBC6BA8C632}" srcOrd="8" destOrd="0" presId="urn:microsoft.com/office/officeart/2005/8/layout/cycle2"/>
    <dgm:cxn modelId="{221FAC64-28FB-437B-A011-3357EEC8524B}" type="presParOf" srcId="{70F0CEBB-9052-4ADA-9EF5-8C518079B2A2}" destId="{31C57F2D-2792-427D-89F7-A5A67BB56F08}" srcOrd="9" destOrd="0" presId="urn:microsoft.com/office/officeart/2005/8/layout/cycle2"/>
    <dgm:cxn modelId="{9FC267F0-4759-43A3-90F3-3308F1164D32}" type="presParOf" srcId="{31C57F2D-2792-427D-89F7-A5A67BB56F08}" destId="{12AF758F-1744-48A3-8F4C-BAC65A82C74F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1EEF-F112-4130-AAD1-9D8930985A58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10F1-F02C-445D-8B17-499D194747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/>
              <a:t>Консультация для педагогов: ОБРАЗОВАТЕЛЬНЫЕ ТЕРРЕНКУРЫ НА ТЕРРИТОРИИ </a:t>
            </a:r>
            <a:r>
              <a:rPr lang="ru-RU" sz="4800" b="1" i="1" dirty="0" smtClean="0"/>
              <a:t>МБДОУ №21 «Золотой ключик»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Одним из способов создания единого образовательного пространства развития ребенка, включая прилегающую территорию, может являться организация Центров познавательно-исследовательской деятельности на территории ДОУ «Дом </a:t>
            </a:r>
            <a:r>
              <a:rPr lang="ru-RU" sz="3600" b="1" i="1" dirty="0" err="1"/>
              <a:t>Самоделкина</a:t>
            </a:r>
            <a:r>
              <a:rPr lang="ru-RU" sz="3600" b="1" i="1" dirty="0"/>
              <a:t>» «Островок размышлений» «Королевство кисточки</a:t>
            </a:r>
            <a:r>
              <a:rPr lang="ru-RU" sz="3600" b="1" i="1" dirty="0" smtClean="0"/>
              <a:t>» «Сцена музыки»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/>
              <a:t>Для создания новых </a:t>
            </a:r>
            <a:r>
              <a:rPr lang="ru-RU" sz="4400" b="1" i="1" dirty="0" smtClean="0"/>
              <a:t>центров </a:t>
            </a:r>
            <a:r>
              <a:rPr lang="ru-RU" sz="4400" b="1" i="1" dirty="0"/>
              <a:t>удобнее всего использовать переносные </a:t>
            </a:r>
            <a:r>
              <a:rPr lang="ru-RU" sz="4400" b="1" i="1" dirty="0" smtClean="0"/>
              <a:t>макеты  Например какая-то фигура </a:t>
            </a:r>
            <a:r>
              <a:rPr lang="ru-RU" sz="4400" b="1" i="1" dirty="0"/>
              <a:t>сказочного </a:t>
            </a:r>
            <a:r>
              <a:rPr lang="ru-RU" sz="4400" b="1" i="1" dirty="0" smtClean="0"/>
              <a:t>персонажа,  мелки для рисования, альбом с фотографиями, микрофон, маски, костюмы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807249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err="1"/>
              <a:t>Трансформируемость</a:t>
            </a:r>
            <a:r>
              <a:rPr lang="ru-RU" sz="3000" b="1" i="1" dirty="0"/>
              <a:t> пространства предполагает возможность изменений предметно-пространственной среды территории прилегающей к ДОУ в зависимости от образовательной ситуации, в том числе от меняющихся интересов и возможностей детей . Комплексы игровых площадок для групп разного возраста должны чередоваться с лужайками, озелененными участками ландшафта свободного пользования, на которых живописно разбросаны валуны, пни, стволы деревьев и т. д.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Инсталляция (англ. </a:t>
            </a:r>
            <a:r>
              <a:rPr lang="ru-RU" sz="3200" b="1" i="1" dirty="0" err="1"/>
              <a:t>Installation</a:t>
            </a:r>
            <a:r>
              <a:rPr lang="ru-RU" sz="3200" b="1" i="1" dirty="0"/>
              <a:t> – размещение, установка, монтаж) – это пространственная композиция, созданная из различных готовых материалов и форм (промышленных и бытовых предметов, природных объектов. Примером станций образовательного терренкура служат инсталляции из бросовых материалов: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Инсталляции помогают мыслить по-новому, обогащают мир детской игры. Вот лишь несколько упражнений на развитие восприятия у дошкольников с помощью инсталляций: </a:t>
            </a:r>
            <a:r>
              <a:rPr lang="ru-RU" sz="3600" b="1" i="1" dirty="0" smtClean="0"/>
              <a:t>«</a:t>
            </a:r>
            <a:r>
              <a:rPr lang="ru-RU" sz="3600" b="1" i="1" dirty="0"/>
              <a:t>Ходьба босыми ногами по большим камням» </a:t>
            </a:r>
            <a:r>
              <a:rPr lang="ru-RU" sz="3600" b="1" i="1" dirty="0" smtClean="0"/>
              <a:t>«</a:t>
            </a:r>
            <a:r>
              <a:rPr lang="ru-RU" sz="3600" b="1" i="1" dirty="0"/>
              <a:t>Подбор предметов по цвету» «Топтание на кучке маленьких камней» «Бросание камней в воду» </a:t>
            </a:r>
            <a:r>
              <a:rPr lang="ru-RU" sz="3600" b="1" i="1" dirty="0" smtClean="0"/>
              <a:t>«</a:t>
            </a:r>
            <a:r>
              <a:rPr lang="ru-RU" sz="3600" b="1" i="1" dirty="0"/>
              <a:t>Балансирование на камнях»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Терренкур – единое образовательное пространство для развития ребенка Такое игровое </a:t>
            </a:r>
            <a:r>
              <a:rPr lang="ru-RU" sz="3600" b="1" i="1" dirty="0" smtClean="0"/>
              <a:t>пространство </a:t>
            </a:r>
            <a:r>
              <a:rPr lang="ru-RU" sz="3600" b="1" i="1" dirty="0"/>
              <a:t>способствует физическому, </a:t>
            </a:r>
            <a:r>
              <a:rPr lang="ru-RU" sz="3600" b="1" i="1" dirty="0" smtClean="0"/>
              <a:t>интеллектуальному </a:t>
            </a:r>
            <a:r>
              <a:rPr lang="ru-RU" sz="3600" b="1" i="1" dirty="0"/>
              <a:t>и </a:t>
            </a:r>
            <a:r>
              <a:rPr lang="ru-RU" sz="3600" b="1" i="1" dirty="0" err="1" smtClean="0"/>
              <a:t>психоэмоциональному</a:t>
            </a:r>
            <a:r>
              <a:rPr lang="ru-RU" sz="3600" b="1" i="1" dirty="0" smtClean="0"/>
              <a:t>  развитию </a:t>
            </a:r>
            <a:r>
              <a:rPr lang="ru-RU" sz="3600" b="1" i="1" dirty="0"/>
              <a:t>ребенка: он многому </a:t>
            </a:r>
            <a:r>
              <a:rPr lang="ru-RU" sz="3600" b="1" i="1" dirty="0" smtClean="0"/>
              <a:t>учится </a:t>
            </a:r>
            <a:r>
              <a:rPr lang="ru-RU" sz="3600" b="1" i="1" dirty="0"/>
              <a:t>общаться с </a:t>
            </a:r>
            <a:r>
              <a:rPr lang="ru-RU" sz="3600" b="1" i="1" dirty="0" smtClean="0"/>
              <a:t>окружающим </a:t>
            </a:r>
            <a:r>
              <a:rPr lang="ru-RU" sz="3600" b="1" i="1" dirty="0"/>
              <a:t>миром, у него развивается речь, крупная и мелкая моторика, интонации, глазомер, соотносящие движения.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1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Требования к организации образовательных терренкуров с детьми и соблюдению правил в ходе их </a:t>
            </a:r>
            <a:r>
              <a:rPr lang="ru-RU" sz="2800" b="1" i="1" dirty="0" smtClean="0"/>
              <a:t>проведения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/>
              <a:t>   Примерные </a:t>
            </a:r>
            <a:r>
              <a:rPr lang="ru-RU" sz="2000" b="1" i="1" dirty="0"/>
              <a:t>варианты маршрутов разрабатываются с учетом физической нагрузки, познавательного содержания, интересов детей, обсуждаются в процессе взаимодействия воспитателей и инструктора по физической культуре и утверждаются старшим воспитателем ДОО</a:t>
            </a:r>
            <a:r>
              <a:rPr lang="ru-RU" sz="2000" b="1" i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/>
              <a:t>    Оборудование </a:t>
            </a:r>
            <a:r>
              <a:rPr lang="ru-RU" sz="2000" b="1" i="1" dirty="0"/>
              <a:t>и атрибуты для организации спортивных, дидактических игр, самостоятельной деятельности подбираются в соответствии с разработанными маршрутами с учетом интересов детей, времени года и погодных условий. </a:t>
            </a: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i="1" dirty="0"/>
              <a:t> </a:t>
            </a:r>
            <a:r>
              <a:rPr lang="ru-RU" sz="2000" b="1" i="1" dirty="0" smtClean="0"/>
              <a:t>   Прогулки </a:t>
            </a:r>
            <a:r>
              <a:rPr lang="ru-RU" sz="2000" b="1" i="1" dirty="0"/>
              <a:t>предусматривают контроль за соблюдением правильного дыхания, сохранение оптимальной нагрузки, результатом которой является появление у участников маршрута приятной усталости к концу пути</a:t>
            </a:r>
            <a:r>
              <a:rPr lang="ru-RU" sz="2000" b="1" i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/>
              <a:t> </a:t>
            </a:r>
            <a:r>
              <a:rPr lang="ru-RU" sz="2000" b="1" i="1" dirty="0" smtClean="0"/>
              <a:t>   </a:t>
            </a:r>
            <a:r>
              <a:rPr lang="ru-RU" sz="2000" b="1" i="1" dirty="0"/>
              <a:t>Одежда и обувь воспитанников для прохождения маршрута должны соответствовать сезону года и погодным условиям.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81648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Терренкур </a:t>
            </a:r>
            <a:r>
              <a:rPr lang="ru-RU" sz="3200" b="1" i="1" dirty="0" smtClean="0"/>
              <a:t>- </a:t>
            </a:r>
            <a:r>
              <a:rPr lang="ru-RU" sz="3200" b="1" i="1" dirty="0"/>
              <a:t>метод лечения дозированными по расстоянию, времени и углу наклона пешими восхождениями по размеченным маршрутам. Естественный терренкур лечит не только дозированной нагрузкой, но и общением с природой, чистым воздухом, </a:t>
            </a:r>
            <a:r>
              <a:rPr lang="ru-RU" sz="3200" b="1" i="1" dirty="0" err="1"/>
              <a:t>психоэмоциональным</a:t>
            </a:r>
            <a:r>
              <a:rPr lang="ru-RU" sz="3200" b="1" i="1" dirty="0"/>
              <a:t> комфортом. Терренкур способствует закаливанию организма, а красоты природы, спокойная обстановка создают предпосылки для снятия нервно-эмоционального напряжения.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Образовательные терренкуры – это специально организованные маршруты для детей по территории дошкольного образовательного учреждения с посещением зоны игр на асфальте, центров познавательно-исследовательской деятельности, экологических и оздоровительных троп. Территория дошкольного образовательного учреждения, по которой проложено несколько маршрутов для пешеходных прогулок (терренкуров) представляет собой озелененную территорию с благоприятными санитарно-гигиеническими условиями, предназначенная для игр, развлечений, физкультуры и культурно-просветительских занятий детей дошкольного возраста.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50112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/>
              <a:t>ЦЕЛЬ образовательного терренкура Оздоровление организма воспитанников, повышение уровня двигательной активности, познавательно-исследовательская деятельность </a:t>
            </a:r>
            <a:r>
              <a:rPr lang="ru-RU" sz="3000" b="1" i="1" dirty="0" smtClean="0"/>
              <a:t>детей. </a:t>
            </a:r>
          </a:p>
          <a:p>
            <a:pPr algn="ctr"/>
            <a:r>
              <a:rPr lang="ru-RU" sz="3000" b="1" i="1" dirty="0" smtClean="0"/>
              <a:t>ЗАДАЧИ </a:t>
            </a:r>
            <a:r>
              <a:rPr lang="ru-RU" sz="3000" b="1" i="1" dirty="0"/>
              <a:t>образовательного терренкура упражнение детей в основных движениях; развитие у них выносливости, ловкости, координации движений, навыков самоорганизации; воспитание любознательности, ответственного отношения к прогулкам на природе, чувства коллективизма, взаимопомощи.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/>
              <a:t>Маршрут терренкура включает в себя: специально созданные центры, спортивную площадку, зону игр на асфальте, тропу здоровья, экологическую тропу, цветники, огород, теплицу и другие всевозможные объекты на территории ДОУ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Маршрут разбивается на несколько </a:t>
            </a:r>
            <a:endParaRPr lang="ru-RU" sz="3600" b="1" i="1" dirty="0" smtClean="0"/>
          </a:p>
          <a:p>
            <a:pPr algn="ctr"/>
            <a:r>
              <a:rPr lang="ru-RU" sz="3600" b="1" i="1" dirty="0" smtClean="0"/>
              <a:t>«станций</a:t>
            </a:r>
            <a:r>
              <a:rPr lang="ru-RU" sz="3600" b="1" i="1" dirty="0"/>
              <a:t>» </a:t>
            </a:r>
            <a:r>
              <a:rPr lang="ru-RU" sz="3600" b="1" i="1" dirty="0" smtClean="0"/>
              <a:t>При </a:t>
            </a:r>
            <a:r>
              <a:rPr lang="ru-RU" sz="3600" b="1" i="1" dirty="0"/>
              <a:t>этом не все </a:t>
            </a:r>
            <a:r>
              <a:rPr lang="ru-RU" sz="3600" b="1" i="1" dirty="0" smtClean="0"/>
              <a:t>«станции» </a:t>
            </a:r>
            <a:r>
              <a:rPr lang="ru-RU" sz="3600" b="1" i="1" dirty="0"/>
              <a:t>стационарны, их периодически можно менять в зависимости от игровых интересов детей. Каждая «станция» может иметь свое название, например: </a:t>
            </a:r>
            <a:r>
              <a:rPr lang="ru-RU" sz="3600" b="1" i="1" dirty="0" smtClean="0"/>
              <a:t>«</a:t>
            </a:r>
            <a:r>
              <a:rPr lang="ru-RU" sz="3600" b="1" i="1" dirty="0"/>
              <a:t>Дом феи цветов</a:t>
            </a:r>
            <a:r>
              <a:rPr lang="ru-RU" sz="3600" b="1" i="1" dirty="0" smtClean="0"/>
              <a:t>» </a:t>
            </a:r>
          </a:p>
          <a:p>
            <a:pPr algn="ctr"/>
            <a:r>
              <a:rPr lang="ru-RU" sz="3600" b="1" i="1" dirty="0" smtClean="0"/>
              <a:t>«Зона асфальтных игр» </a:t>
            </a:r>
            <a:endParaRPr lang="ru-RU" sz="3600" b="1" i="1" dirty="0"/>
          </a:p>
          <a:p>
            <a:pPr algn="ctr"/>
            <a:r>
              <a:rPr lang="ru-RU" sz="3600" b="1" i="1" dirty="0" smtClean="0"/>
              <a:t>«</a:t>
            </a:r>
            <a:r>
              <a:rPr lang="ru-RU" sz="3600" b="1" i="1" dirty="0"/>
              <a:t>В стране сказок» </a:t>
            </a:r>
            <a:r>
              <a:rPr lang="ru-RU" sz="3600" b="1" i="1" dirty="0" smtClean="0"/>
              <a:t>«</a:t>
            </a:r>
            <a:r>
              <a:rPr lang="ru-RU" sz="3600" b="1" i="1" dirty="0"/>
              <a:t>Лабиринты» «Центр отдыха» «Птичья столовая»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Содержание терренкура зависит от выбранной тематики, времени года и </a:t>
            </a:r>
            <a:r>
              <a:rPr lang="ru-RU" sz="3600" b="1" i="1" dirty="0" smtClean="0"/>
              <a:t>погоды, также </a:t>
            </a:r>
            <a:r>
              <a:rPr lang="ru-RU" sz="3600" b="1" i="1" dirty="0"/>
              <a:t>комплекс оздоровительных физических упражнений спортивные </a:t>
            </a:r>
            <a:r>
              <a:rPr lang="ru-RU" sz="3600" b="1" i="1" dirty="0" smtClean="0"/>
              <a:t>игры </a:t>
            </a:r>
            <a:r>
              <a:rPr lang="ru-RU" sz="3600" b="1" i="1" dirty="0"/>
              <a:t>на внимание подвижные и дидактические игры сбор природного материала наблюдения за </a:t>
            </a:r>
            <a:r>
              <a:rPr lang="ru-RU" sz="3600" b="1" i="1" dirty="0" smtClean="0"/>
              <a:t>насекомыми</a:t>
            </a:r>
            <a:r>
              <a:rPr lang="ru-RU" sz="3600" b="1" i="1" dirty="0"/>
              <a:t>, птицами, растениями познавательные беседы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пеших прогулок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Переходя в процессе передвижения по маршруту терренкура от одного Центра </a:t>
            </a:r>
            <a:r>
              <a:rPr lang="ru-RU" sz="3600" b="1" i="1" dirty="0" smtClean="0"/>
              <a:t> </a:t>
            </a:r>
            <a:r>
              <a:rPr lang="ru-RU" sz="3600" b="1" i="1" dirty="0"/>
              <a:t>дети выполняют разные упражнения, проводят опыты, исследования, занимаются математикой, составляют устные рассказы, изучают свойства растений и следы птиц и животных, занимаются физическими упражнениями, играют в подвижные </a:t>
            </a:r>
            <a:r>
              <a:rPr lang="ru-RU" sz="3600" b="1" i="1" dirty="0" smtClean="0"/>
              <a:t>игры</a:t>
            </a:r>
            <a:r>
              <a:rPr lang="ru-RU" sz="3600" b="1" i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799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Структура пеших прогулок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9</cp:revision>
  <dcterms:created xsi:type="dcterms:W3CDTF">2022-11-27T14:05:54Z</dcterms:created>
  <dcterms:modified xsi:type="dcterms:W3CDTF">2022-11-27T15:33:08Z</dcterms:modified>
</cp:coreProperties>
</file>