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74" r:id="rId3"/>
    <p:sldId id="261" r:id="rId4"/>
    <p:sldId id="263" r:id="rId5"/>
    <p:sldId id="282" r:id="rId6"/>
    <p:sldId id="279" r:id="rId7"/>
    <p:sldId id="278" r:id="rId8"/>
    <p:sldId id="281" r:id="rId9"/>
    <p:sldId id="275" r:id="rId10"/>
    <p:sldId id="280" r:id="rId11"/>
    <p:sldId id="277" r:id="rId12"/>
    <p:sldId id="276" r:id="rId13"/>
    <p:sldId id="283" r:id="rId14"/>
    <p:sldId id="264"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88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154153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4507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848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2266617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870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1803254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309022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3784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119529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A9578D-9E96-4D79-831B-ECE50840F6F0}" type="datetimeFigureOut">
              <a:rPr lang="ru-RU" smtClean="0"/>
              <a:t>15.11.2021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27278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A9578D-9E96-4D79-831B-ECE50840F6F0}" type="datetimeFigureOut">
              <a:rPr lang="ru-RU" smtClean="0"/>
              <a:t>15.11.2021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255447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A9578D-9E96-4D79-831B-ECE50840F6F0}" type="datetimeFigureOut">
              <a:rPr lang="ru-RU" smtClean="0"/>
              <a:t>15.11.2021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43386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A9578D-9E96-4D79-831B-ECE50840F6F0}" type="datetimeFigureOut">
              <a:rPr lang="ru-RU" smtClean="0"/>
              <a:t>15.11.2021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52739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9578D-9E96-4D79-831B-ECE50840F6F0}" type="datetimeFigureOut">
              <a:rPr lang="ru-RU" smtClean="0"/>
              <a:t>15.11.2021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305694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74A9578D-9E96-4D79-831B-ECE50840F6F0}" type="datetimeFigureOut">
              <a:rPr lang="ru-RU" smtClean="0"/>
              <a:t>15.11.2021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48413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A9578D-9E96-4D79-831B-ECE50840F6F0}" type="datetimeFigureOut">
              <a:rPr lang="ru-RU" smtClean="0"/>
              <a:t>15.11.2021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9C7A41-4B61-47E4-9E3B-BE376B82E2CE}" type="slidenum">
              <a:rPr lang="ru-RU" smtClean="0"/>
              <a:t>‹#›</a:t>
            </a:fld>
            <a:endParaRPr lang="ru-RU"/>
          </a:p>
        </p:txBody>
      </p:sp>
    </p:spTree>
    <p:extLst>
      <p:ext uri="{BB962C8B-B14F-4D97-AF65-F5344CB8AC3E}">
        <p14:creationId xmlns:p14="http://schemas.microsoft.com/office/powerpoint/2010/main" val="252732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A9578D-9E96-4D79-831B-ECE50840F6F0}" type="datetimeFigureOut">
              <a:rPr lang="ru-RU" smtClean="0"/>
              <a:t>15.11.2021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F9C7A41-4B61-47E4-9E3B-BE376B82E2CE}" type="slidenum">
              <a:rPr lang="ru-RU" smtClean="0"/>
              <a:t>‹#›</a:t>
            </a:fld>
            <a:endParaRPr lang="ru-RU"/>
          </a:p>
        </p:txBody>
      </p:sp>
    </p:spTree>
    <p:extLst>
      <p:ext uri="{BB962C8B-B14F-4D97-AF65-F5344CB8AC3E}">
        <p14:creationId xmlns:p14="http://schemas.microsoft.com/office/powerpoint/2010/main" val="7430549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hyperlink" Target="https://vk.com/wall331251280_8" TargetMode="External"/><Relationship Id="rId13" Type="http://schemas.openxmlformats.org/officeDocument/2006/relationships/hyperlink" Target="https://cloud.mail.ru/public/DLGk/929cMRepN" TargetMode="External"/><Relationship Id="rId3" Type="http://schemas.openxmlformats.org/officeDocument/2006/relationships/hyperlink" Target="https://vk.com/wall611834657_6" TargetMode="External"/><Relationship Id="rId7" Type="http://schemas.openxmlformats.org/officeDocument/2006/relationships/hyperlink" Target="https://vk.com/wall386067549_36" TargetMode="External"/><Relationship Id="rId12" Type="http://schemas.openxmlformats.org/officeDocument/2006/relationships/hyperlink" Target="https://cloud.mail.ru/public/tuSC/RFrcszeJ5" TargetMode="External"/><Relationship Id="rId2" Type="http://schemas.openxmlformats.org/officeDocument/2006/relationships/hyperlink" Target="https://vk.com/wall386067549_34" TargetMode="External"/><Relationship Id="rId1" Type="http://schemas.openxmlformats.org/officeDocument/2006/relationships/slideLayout" Target="../slideLayouts/slideLayout2.xml"/><Relationship Id="rId6" Type="http://schemas.openxmlformats.org/officeDocument/2006/relationships/hyperlink" Target="https://m.vk.com/wall686984964_2" TargetMode="External"/><Relationship Id="rId11" Type="http://schemas.openxmlformats.org/officeDocument/2006/relationships/hyperlink" Target="https://ok.ru/profile/511622488732/statuses/153503274934428" TargetMode="External"/><Relationship Id="rId5" Type="http://schemas.openxmlformats.org/officeDocument/2006/relationships/hyperlink" Target="https://vk.com/wall26515789_2859" TargetMode="External"/><Relationship Id="rId10" Type="http://schemas.openxmlformats.org/officeDocument/2006/relationships/hyperlink" Target="https://vk.com/wall147908665_69" TargetMode="External"/><Relationship Id="rId4" Type="http://schemas.openxmlformats.org/officeDocument/2006/relationships/hyperlink" Target="https://vk.com/wall482426266_644" TargetMode="External"/><Relationship Id="rId9" Type="http://schemas.openxmlformats.org/officeDocument/2006/relationships/hyperlink" Target="https://vk.com/wall147780902_106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6984776" cy="2232248"/>
          </a:xfrm>
        </p:spPr>
        <p:txBody>
          <a:bodyPr/>
          <a:lstStyle/>
          <a:p>
            <a:r>
              <a:rPr lang="ru-RU" sz="4800" dirty="0" smtClean="0"/>
              <a:t>Всероссийский день сбора макулатуры</a:t>
            </a:r>
            <a:br>
              <a:rPr lang="ru-RU" sz="4800" dirty="0" smtClean="0"/>
            </a:br>
            <a:r>
              <a:rPr lang="ru-RU" sz="4800" dirty="0" smtClean="0"/>
              <a:t>15 ноября 2021 года</a:t>
            </a:r>
            <a:endParaRPr lang="ru-RU" sz="4800" dirty="0"/>
          </a:p>
        </p:txBody>
      </p:sp>
      <p:sp>
        <p:nvSpPr>
          <p:cNvPr id="3" name="Подзаголовок 2"/>
          <p:cNvSpPr>
            <a:spLocks noGrp="1"/>
          </p:cNvSpPr>
          <p:nvPr>
            <p:ph type="subTitle" idx="1"/>
          </p:nvPr>
        </p:nvSpPr>
        <p:spPr>
          <a:xfrm>
            <a:off x="755576" y="4005064"/>
            <a:ext cx="7776864" cy="2321271"/>
          </a:xfrm>
        </p:spPr>
        <p:txBody>
          <a:bodyPr>
            <a:normAutofit/>
          </a:bodyPr>
          <a:lstStyle/>
          <a:p>
            <a:r>
              <a:rPr lang="ru-RU" b="1" u="sng" dirty="0">
                <a:solidFill>
                  <a:srgbClr val="7030A0"/>
                </a:solidFill>
              </a:rPr>
              <a:t>Н</a:t>
            </a:r>
            <a:r>
              <a:rPr lang="ru-RU" b="1" u="sng" dirty="0" smtClean="0">
                <a:solidFill>
                  <a:srgbClr val="7030A0"/>
                </a:solidFill>
              </a:rPr>
              <a:t>аша команда</a:t>
            </a:r>
            <a:r>
              <a:rPr lang="ru-RU" b="1" dirty="0" smtClean="0">
                <a:solidFill>
                  <a:srgbClr val="7030A0"/>
                </a:solidFill>
              </a:rPr>
              <a:t>: </a:t>
            </a:r>
          </a:p>
          <a:p>
            <a:r>
              <a:rPr lang="ru-RU" dirty="0">
                <a:solidFill>
                  <a:srgbClr val="FF0000"/>
                </a:solidFill>
              </a:rPr>
              <a:t>Ни Маргарита Николаевна </a:t>
            </a:r>
            <a:r>
              <a:rPr lang="ru-RU" dirty="0">
                <a:solidFill>
                  <a:srgbClr val="7030A0"/>
                </a:solidFill>
              </a:rPr>
              <a:t>- заведующая муниципального бюджетного дошкольного образовательного учреждения «Детский сад № 21 «Золотой ключик» комбинированного вида» </a:t>
            </a:r>
            <a:r>
              <a:rPr lang="ru-RU" dirty="0">
                <a:solidFill>
                  <a:srgbClr val="FF0000"/>
                </a:solidFill>
              </a:rPr>
              <a:t>г. </a:t>
            </a:r>
            <a:r>
              <a:rPr lang="ru-RU" dirty="0" smtClean="0">
                <a:solidFill>
                  <a:srgbClr val="FF0000"/>
                </a:solidFill>
              </a:rPr>
              <a:t>Шарыпово.</a:t>
            </a:r>
            <a:endParaRPr lang="ru-RU" dirty="0">
              <a:solidFill>
                <a:srgbClr val="FF0000"/>
              </a:solidFill>
            </a:endParaRPr>
          </a:p>
          <a:p>
            <a:r>
              <a:rPr lang="ru-RU" dirty="0" smtClean="0">
                <a:solidFill>
                  <a:srgbClr val="FF0000"/>
                </a:solidFill>
              </a:rPr>
              <a:t>Дубакова </a:t>
            </a:r>
            <a:r>
              <a:rPr lang="ru-RU" dirty="0">
                <a:solidFill>
                  <a:srgbClr val="FF0000"/>
                </a:solidFill>
              </a:rPr>
              <a:t>Татьяна </a:t>
            </a:r>
            <a:r>
              <a:rPr lang="ru-RU" dirty="0" smtClean="0">
                <a:solidFill>
                  <a:srgbClr val="FF0000"/>
                </a:solidFill>
              </a:rPr>
              <a:t>Николаевна - </a:t>
            </a:r>
            <a:r>
              <a:rPr lang="ru-RU" dirty="0" smtClean="0">
                <a:solidFill>
                  <a:srgbClr val="7030A0"/>
                </a:solidFill>
              </a:rPr>
              <a:t> руководитель акции.</a:t>
            </a:r>
          </a:p>
        </p:txBody>
      </p:sp>
    </p:spTree>
    <p:extLst>
      <p:ext uri="{BB962C8B-B14F-4D97-AF65-F5344CB8AC3E}">
        <p14:creationId xmlns:p14="http://schemas.microsoft.com/office/powerpoint/2010/main" val="21858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015021"/>
            <a:ext cx="4104456" cy="2349261"/>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0648"/>
            <a:ext cx="2322258" cy="3096344"/>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6864"/>
            <a:ext cx="2345331" cy="312012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4478" y="3501008"/>
            <a:ext cx="2300019" cy="3066692"/>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48" y="3507864"/>
            <a:ext cx="2294877" cy="3059836"/>
          </a:xfrm>
          <a:prstGeom prst="rect">
            <a:avLst/>
          </a:prstGeom>
        </p:spPr>
      </p:pic>
    </p:spTree>
    <p:extLst>
      <p:ext uri="{BB962C8B-B14F-4D97-AF65-F5344CB8AC3E}">
        <p14:creationId xmlns:p14="http://schemas.microsoft.com/office/powerpoint/2010/main" val="412917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Pictures\мак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9700"/>
            <a:ext cx="2736304" cy="525658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24745"/>
            <a:ext cx="2557891" cy="525658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124744"/>
            <a:ext cx="2592288" cy="5256585"/>
          </a:xfrm>
          <a:prstGeom prst="rect">
            <a:avLst/>
          </a:prstGeom>
        </p:spPr>
      </p:pic>
    </p:spTree>
    <p:extLst>
      <p:ext uri="{BB962C8B-B14F-4D97-AF65-F5344CB8AC3E}">
        <p14:creationId xmlns:p14="http://schemas.microsoft.com/office/powerpoint/2010/main" val="109732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610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45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475704" cy="335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8639"/>
            <a:ext cx="2448272" cy="326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166" y="3645024"/>
            <a:ext cx="4200306"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 y="3645025"/>
            <a:ext cx="442753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5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95736" y="6021288"/>
            <a:ext cx="3888432" cy="720080"/>
          </a:xfrm>
        </p:spPr>
        <p:txBody>
          <a:bodyPr>
            <a:normAutofit fontScale="90000"/>
          </a:bodyPr>
          <a:lstStyle/>
          <a:p>
            <a:r>
              <a:rPr lang="ru-RU" b="1" dirty="0" smtClean="0">
                <a:solidFill>
                  <a:srgbClr val="002060"/>
                </a:solidFill>
              </a:rPr>
              <a:t>Результат </a:t>
            </a:r>
            <a:r>
              <a:rPr lang="ru-RU" b="1" dirty="0">
                <a:solidFill>
                  <a:srgbClr val="002060"/>
                </a:solidFill>
              </a:rPr>
              <a:t>работы </a:t>
            </a:r>
          </a:p>
        </p:txBody>
      </p:sp>
      <p:sp>
        <p:nvSpPr>
          <p:cNvPr id="2" name="Объект 1"/>
          <p:cNvSpPr>
            <a:spLocks noGrp="1"/>
          </p:cNvSpPr>
          <p:nvPr>
            <p:ph idx="1"/>
          </p:nvPr>
        </p:nvSpPr>
        <p:spPr>
          <a:xfrm>
            <a:off x="323528" y="260648"/>
            <a:ext cx="8064896" cy="5760640"/>
          </a:xfrm>
        </p:spPr>
        <p:txBody>
          <a:bodyPr>
            <a:noAutofit/>
          </a:bodyPr>
          <a:lstStyle/>
          <a:p>
            <a:pPr>
              <a:lnSpc>
                <a:spcPct val="120000"/>
              </a:lnSpc>
              <a:spcBef>
                <a:spcPts val="0"/>
              </a:spcBef>
            </a:pPr>
            <a:r>
              <a:rPr lang="ru-RU" sz="1400" dirty="0" smtClean="0">
                <a:solidFill>
                  <a:schemeClr val="accent6">
                    <a:lumMod val="50000"/>
                  </a:schemeClr>
                </a:solidFill>
              </a:rPr>
              <a:t>Сбор 15 коробок с макулатурой, общим весом 85 кг. </a:t>
            </a:r>
          </a:p>
          <a:p>
            <a:pPr>
              <a:lnSpc>
                <a:spcPct val="120000"/>
              </a:lnSpc>
              <a:spcBef>
                <a:spcPts val="0"/>
              </a:spcBef>
            </a:pPr>
            <a:r>
              <a:rPr lang="ru-RU" sz="1400" dirty="0" smtClean="0">
                <a:solidFill>
                  <a:schemeClr val="accent6">
                    <a:lumMod val="50000"/>
                  </a:schemeClr>
                </a:solidFill>
              </a:rPr>
              <a:t>Вывоз и сдача макулатуры в пункт приема на вторичную переработку. </a:t>
            </a:r>
          </a:p>
          <a:p>
            <a:pPr>
              <a:lnSpc>
                <a:spcPct val="120000"/>
              </a:lnSpc>
              <a:spcBef>
                <a:spcPts val="0"/>
              </a:spcBef>
            </a:pPr>
            <a:r>
              <a:rPr lang="ru-RU" sz="1400" dirty="0" smtClean="0">
                <a:solidFill>
                  <a:schemeClr val="accent6">
                    <a:lumMod val="50000"/>
                  </a:schemeClr>
                </a:solidFill>
              </a:rPr>
              <a:t>Изготовление альтернативной ёлки и 150-ти бумажных поделок на выставку в холл ДОУ. </a:t>
            </a:r>
          </a:p>
          <a:p>
            <a:pPr>
              <a:lnSpc>
                <a:spcPct val="120000"/>
              </a:lnSpc>
              <a:spcBef>
                <a:spcPts val="0"/>
              </a:spcBef>
            </a:pPr>
            <a:r>
              <a:rPr lang="ru-RU" sz="1400" dirty="0" smtClean="0">
                <a:solidFill>
                  <a:schemeClr val="accent6">
                    <a:lumMod val="50000"/>
                  </a:schemeClr>
                </a:solidFill>
              </a:rPr>
              <a:t>Проведение мастер-класса по изготовлению </a:t>
            </a:r>
            <a:r>
              <a:rPr lang="ru-RU" sz="1400" dirty="0" err="1" smtClean="0">
                <a:solidFill>
                  <a:schemeClr val="accent6">
                    <a:lumMod val="50000"/>
                  </a:schemeClr>
                </a:solidFill>
              </a:rPr>
              <a:t>экоподарков</a:t>
            </a:r>
            <a:r>
              <a:rPr lang="ru-RU" sz="1400" dirty="0" smtClean="0">
                <a:solidFill>
                  <a:schemeClr val="accent6">
                    <a:lumMod val="50000"/>
                  </a:schemeClr>
                </a:solidFill>
              </a:rPr>
              <a:t> с детьми центра «Радуга».</a:t>
            </a:r>
          </a:p>
          <a:p>
            <a:pPr>
              <a:lnSpc>
                <a:spcPct val="120000"/>
              </a:lnSpc>
              <a:spcBef>
                <a:spcPts val="0"/>
              </a:spcBef>
            </a:pPr>
            <a:r>
              <a:rPr lang="ru-RU" sz="1400" dirty="0" smtClean="0">
                <a:solidFill>
                  <a:schemeClr val="accent6">
                    <a:lumMod val="50000"/>
                  </a:schemeClr>
                </a:solidFill>
              </a:rPr>
              <a:t>Съёмка видеоролика по изготовлению тигра и ракеты из бумаги для родителей. </a:t>
            </a:r>
          </a:p>
          <a:p>
            <a:pPr>
              <a:lnSpc>
                <a:spcPct val="120000"/>
              </a:lnSpc>
              <a:spcBef>
                <a:spcPts val="0"/>
              </a:spcBef>
            </a:pPr>
            <a:r>
              <a:rPr lang="ru-RU" sz="1400" dirty="0" smtClean="0">
                <a:solidFill>
                  <a:schemeClr val="accent6">
                    <a:lumMod val="50000"/>
                  </a:schemeClr>
                </a:solidFill>
              </a:rPr>
              <a:t>Вовлечение в акцию 290 взрослых и детей.</a:t>
            </a:r>
          </a:p>
          <a:p>
            <a:pPr>
              <a:lnSpc>
                <a:spcPct val="120000"/>
              </a:lnSpc>
              <a:spcBef>
                <a:spcPts val="0"/>
              </a:spcBef>
            </a:pPr>
            <a:r>
              <a:rPr lang="ru-RU" sz="1400" dirty="0" smtClean="0">
                <a:solidFill>
                  <a:schemeClr val="accent6">
                    <a:lumMod val="50000"/>
                  </a:schemeClr>
                </a:solidFill>
              </a:rPr>
              <a:t>Освещение мероприятия в социальных сетях, в родительских чатах, на сайте ДОУ, городского музея, детской библиотеки.</a:t>
            </a:r>
          </a:p>
          <a:p>
            <a:r>
              <a:rPr lang="ru-RU" sz="1100" u="sng" dirty="0" smtClean="0">
                <a:hlinkClick r:id="rId2"/>
              </a:rPr>
              <a:t>https://vk.com/wall386067549_34</a:t>
            </a:r>
            <a:endParaRPr lang="ru-RU" sz="1100" dirty="0" smtClean="0"/>
          </a:p>
          <a:p>
            <a:r>
              <a:rPr lang="ru-RU" sz="1100" u="sng" dirty="0" smtClean="0">
                <a:hlinkClick r:id="rId3"/>
              </a:rPr>
              <a:t>https://vk.com/wall611834657_6</a:t>
            </a:r>
            <a:endParaRPr lang="ru-RU" sz="1100" dirty="0" smtClean="0"/>
          </a:p>
          <a:p>
            <a:r>
              <a:rPr lang="ru-RU" sz="1100" u="sng" dirty="0" smtClean="0">
                <a:hlinkClick r:id="rId4"/>
              </a:rPr>
              <a:t>https://vk.com/wall482426266_644</a:t>
            </a:r>
            <a:r>
              <a:rPr lang="ru-RU" sz="1100" dirty="0" smtClean="0"/>
              <a:t> </a:t>
            </a:r>
          </a:p>
          <a:p>
            <a:r>
              <a:rPr lang="ru-RU" sz="1100" u="sng" dirty="0" smtClean="0">
                <a:hlinkClick r:id="rId5"/>
              </a:rPr>
              <a:t>https://vk.com/wall26515789_2859</a:t>
            </a:r>
            <a:r>
              <a:rPr lang="ru-RU" sz="1100" dirty="0" smtClean="0"/>
              <a:t> </a:t>
            </a:r>
          </a:p>
          <a:p>
            <a:r>
              <a:rPr lang="ru-RU" sz="1100" u="sng" dirty="0" smtClean="0">
                <a:hlinkClick r:id="rId6"/>
              </a:rPr>
              <a:t>https://m.vk.com/wall686984964_2</a:t>
            </a:r>
            <a:r>
              <a:rPr lang="ru-RU" sz="1100" dirty="0" smtClean="0"/>
              <a:t> </a:t>
            </a:r>
          </a:p>
          <a:p>
            <a:r>
              <a:rPr lang="ru-RU" sz="1100" u="sng" dirty="0" smtClean="0">
                <a:hlinkClick r:id="rId7"/>
              </a:rPr>
              <a:t>https://vk.com/wall386067549_36</a:t>
            </a:r>
            <a:r>
              <a:rPr lang="ru-RU" sz="1100" dirty="0" smtClean="0"/>
              <a:t> </a:t>
            </a:r>
          </a:p>
          <a:p>
            <a:r>
              <a:rPr lang="ru-RU" sz="1100" u="sng" dirty="0" smtClean="0">
                <a:hlinkClick r:id="rId8"/>
              </a:rPr>
              <a:t>https://vk.com/wall331251280_8</a:t>
            </a:r>
            <a:r>
              <a:rPr lang="ru-RU" sz="1100" dirty="0" smtClean="0"/>
              <a:t> </a:t>
            </a:r>
          </a:p>
          <a:p>
            <a:r>
              <a:rPr lang="ru-RU" sz="1100" u="sng" dirty="0" smtClean="0">
                <a:hlinkClick r:id="rId9"/>
              </a:rPr>
              <a:t>https://vk.com/wall147780902_1061</a:t>
            </a:r>
            <a:r>
              <a:rPr lang="ru-RU" sz="1100" dirty="0" smtClean="0"/>
              <a:t> </a:t>
            </a:r>
          </a:p>
          <a:p>
            <a:r>
              <a:rPr lang="ru-RU" sz="1100" u="sng" dirty="0" smtClean="0">
                <a:hlinkClick r:id="rId10"/>
              </a:rPr>
              <a:t>https://vk.com/wall147908665_69</a:t>
            </a:r>
            <a:endParaRPr lang="ru-RU" sz="1100" dirty="0" smtClean="0"/>
          </a:p>
          <a:p>
            <a:r>
              <a:rPr lang="ru-RU" sz="1100" u="sng" dirty="0" smtClean="0">
                <a:hlinkClick r:id="rId11"/>
              </a:rPr>
              <a:t>https://ok.ru/profile/511622488732/statuses/153503274934428</a:t>
            </a:r>
            <a:endParaRPr lang="ru-RU" sz="1100" u="sng" dirty="0" smtClean="0"/>
          </a:p>
          <a:p>
            <a:r>
              <a:rPr lang="ru-RU" sz="1100" u="sng" dirty="0" smtClean="0">
                <a:hlinkClick r:id="rId12"/>
              </a:rPr>
              <a:t>https</a:t>
            </a:r>
            <a:r>
              <a:rPr lang="ru-RU" sz="1100" u="sng" dirty="0">
                <a:hlinkClick r:id="rId12"/>
              </a:rPr>
              <a:t>://cloud.mail.ru/public/tuSC/RFrcszeJ5</a:t>
            </a:r>
            <a:r>
              <a:rPr lang="ru-RU" sz="1100" dirty="0"/>
              <a:t> </a:t>
            </a:r>
            <a:r>
              <a:rPr lang="ru-RU" sz="1100" dirty="0" smtClean="0"/>
              <a:t>видео тигр</a:t>
            </a:r>
            <a:endParaRPr lang="ru-RU" sz="1100" dirty="0"/>
          </a:p>
          <a:p>
            <a:r>
              <a:rPr lang="ru-RU" sz="1100" u="sng" dirty="0">
                <a:hlinkClick r:id="rId13"/>
              </a:rPr>
              <a:t>https://cloud.mail.ru/public/DLGk/929cMRepN</a:t>
            </a:r>
            <a:r>
              <a:rPr lang="ru-RU" sz="1100" dirty="0"/>
              <a:t> </a:t>
            </a:r>
            <a:r>
              <a:rPr lang="ru-RU" sz="1100" dirty="0" smtClean="0"/>
              <a:t>видео ракета</a:t>
            </a:r>
            <a:endParaRPr lang="ru-RU" sz="1100" u="sng" dirty="0" smtClean="0"/>
          </a:p>
        </p:txBody>
      </p:sp>
    </p:spTree>
    <p:extLst>
      <p:ext uri="{BB962C8B-B14F-4D97-AF65-F5344CB8AC3E}">
        <p14:creationId xmlns:p14="http://schemas.microsoft.com/office/powerpoint/2010/main" val="727718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88640"/>
            <a:ext cx="6491064" cy="864096"/>
          </a:xfrm>
        </p:spPr>
        <p:txBody>
          <a:bodyPr>
            <a:normAutofit fontScale="90000"/>
          </a:bodyPr>
          <a:lstStyle/>
          <a:p>
            <a:r>
              <a:rPr lang="ru-RU" sz="2800" dirty="0" smtClean="0">
                <a:solidFill>
                  <a:srgbClr val="7030A0"/>
                </a:solidFill>
              </a:rPr>
              <a:t>Использование опыта в практике других образовательных учреждений</a:t>
            </a:r>
            <a:endParaRPr lang="ru-RU" sz="2800" dirty="0">
              <a:solidFill>
                <a:srgbClr val="7030A0"/>
              </a:solidFill>
            </a:endParaRPr>
          </a:p>
        </p:txBody>
      </p:sp>
      <p:sp>
        <p:nvSpPr>
          <p:cNvPr id="2" name="Объект 1"/>
          <p:cNvSpPr>
            <a:spLocks noGrp="1"/>
          </p:cNvSpPr>
          <p:nvPr>
            <p:ph idx="1"/>
          </p:nvPr>
        </p:nvSpPr>
        <p:spPr>
          <a:xfrm>
            <a:off x="323528" y="1124744"/>
            <a:ext cx="5688632" cy="5472608"/>
          </a:xfrm>
        </p:spPr>
        <p:txBody>
          <a:bodyPr>
            <a:normAutofit lnSpcReduction="10000"/>
          </a:bodyPr>
          <a:lstStyle/>
          <a:p>
            <a:pPr marL="0" indent="457200">
              <a:lnSpc>
                <a:spcPct val="110000"/>
              </a:lnSpc>
              <a:spcBef>
                <a:spcPts val="0"/>
              </a:spcBef>
            </a:pPr>
            <a:r>
              <a:rPr lang="ru-RU" dirty="0" smtClean="0">
                <a:solidFill>
                  <a:schemeClr val="tx1"/>
                </a:solidFill>
              </a:rPr>
              <a:t>Благодаря </a:t>
            </a:r>
            <a:r>
              <a:rPr lang="ru-RU" dirty="0">
                <a:solidFill>
                  <a:schemeClr val="tx1"/>
                </a:solidFill>
              </a:rPr>
              <a:t>проведению </a:t>
            </a:r>
            <a:r>
              <a:rPr lang="ru-RU" dirty="0" smtClean="0">
                <a:solidFill>
                  <a:schemeClr val="tx1"/>
                </a:solidFill>
              </a:rPr>
              <a:t>таких акций </a:t>
            </a:r>
            <a:r>
              <a:rPr lang="ru-RU" dirty="0">
                <a:solidFill>
                  <a:schemeClr val="tx1"/>
                </a:solidFill>
              </a:rPr>
              <a:t>у </a:t>
            </a:r>
            <a:r>
              <a:rPr lang="ru-RU" dirty="0" smtClean="0">
                <a:solidFill>
                  <a:schemeClr val="tx1"/>
                </a:solidFill>
              </a:rPr>
              <a:t>детей формируется  </a:t>
            </a:r>
            <a:r>
              <a:rPr lang="ru-RU" dirty="0">
                <a:solidFill>
                  <a:schemeClr val="tx1"/>
                </a:solidFill>
              </a:rPr>
              <a:t> экологическая культура, обогащается опыт совместной детско-родительской природоохранной деятельности, воспитывается активная гражданская позиция</a:t>
            </a:r>
            <a:r>
              <a:rPr lang="ru-RU" dirty="0" smtClean="0">
                <a:solidFill>
                  <a:schemeClr val="tx1"/>
                </a:solidFill>
              </a:rPr>
              <a:t>.</a:t>
            </a:r>
          </a:p>
          <a:p>
            <a:pPr marL="0" indent="457200">
              <a:spcBef>
                <a:spcPts val="0"/>
              </a:spcBef>
            </a:pPr>
            <a:r>
              <a:rPr lang="ru-RU" dirty="0" smtClean="0">
                <a:solidFill>
                  <a:schemeClr val="tx1"/>
                </a:solidFill>
              </a:rPr>
              <a:t>Акция </a:t>
            </a:r>
            <a:r>
              <a:rPr lang="ru-RU" dirty="0">
                <a:solidFill>
                  <a:schemeClr val="tx1"/>
                </a:solidFill>
              </a:rPr>
              <a:t>проводилась в форме конкурсного соревнования. С большим энтузиазмом в ней участвовали родители воспитанников, которые приносили старые газеты, журналы, книги, картонные упаковки. Участники акции удивили своей </a:t>
            </a:r>
            <a:r>
              <a:rPr lang="ru-RU" dirty="0" smtClean="0">
                <a:solidFill>
                  <a:schemeClr val="tx1"/>
                </a:solidFill>
              </a:rPr>
              <a:t>фантазией, оригинальностью </a:t>
            </a:r>
            <a:r>
              <a:rPr lang="ru-RU" dirty="0">
                <a:solidFill>
                  <a:schemeClr val="tx1"/>
                </a:solidFill>
              </a:rPr>
              <a:t>и творческими </a:t>
            </a:r>
            <a:r>
              <a:rPr lang="ru-RU" dirty="0" smtClean="0">
                <a:solidFill>
                  <a:schemeClr val="tx1"/>
                </a:solidFill>
              </a:rPr>
              <a:t>способностями</a:t>
            </a:r>
            <a:r>
              <a:rPr lang="ru-RU" dirty="0" smtClean="0"/>
              <a:t>.</a:t>
            </a:r>
            <a:endParaRPr lang="ru-RU" dirty="0"/>
          </a:p>
          <a:p>
            <a:pPr marL="0" indent="457200">
              <a:spcBef>
                <a:spcPts val="0"/>
              </a:spcBef>
            </a:pPr>
            <a:r>
              <a:rPr lang="ru-RU" dirty="0">
                <a:solidFill>
                  <a:schemeClr val="tx1"/>
                </a:solidFill>
              </a:rPr>
              <a:t>Значимость данной работы заключается в том, что рассмотренные формы и методы сотрудничества педагогов  и родителей дошкольников в деле сохранения природных </a:t>
            </a:r>
            <a:r>
              <a:rPr lang="ru-RU" dirty="0" smtClean="0">
                <a:solidFill>
                  <a:schemeClr val="tx1"/>
                </a:solidFill>
              </a:rPr>
              <a:t>ресурсов принесли </a:t>
            </a:r>
            <a:r>
              <a:rPr lang="ru-RU" dirty="0">
                <a:solidFill>
                  <a:schemeClr val="tx1"/>
                </a:solidFill>
              </a:rPr>
              <a:t>максимальную пользу для </a:t>
            </a:r>
            <a:r>
              <a:rPr lang="ru-RU" dirty="0" smtClean="0">
                <a:solidFill>
                  <a:schemeClr val="tx1"/>
                </a:solidFill>
              </a:rPr>
              <a:t>всех.</a:t>
            </a:r>
          </a:p>
          <a:p>
            <a:pPr marL="0" indent="457200">
              <a:spcBef>
                <a:spcPts val="0"/>
              </a:spcBef>
            </a:pPr>
            <a:r>
              <a:rPr lang="ru-RU" dirty="0" smtClean="0">
                <a:solidFill>
                  <a:schemeClr val="tx1"/>
                </a:solidFill>
              </a:rPr>
              <a:t> Экономя </a:t>
            </a:r>
            <a:r>
              <a:rPr lang="ru-RU" dirty="0">
                <a:solidFill>
                  <a:schemeClr val="tx1"/>
                </a:solidFill>
              </a:rPr>
              <a:t>ресурсы, мы заботимся, прежде всего, о будущем нашей планеты!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060848"/>
            <a:ext cx="2880320" cy="282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068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714408"/>
          </a:xfrm>
        </p:spPr>
        <p:txBody>
          <a:bodyPr>
            <a:normAutofit/>
          </a:bodyPr>
          <a:lstStyle/>
          <a:p>
            <a:r>
              <a:rPr lang="ru-RU" dirty="0" smtClean="0">
                <a:solidFill>
                  <a:srgbClr val="7030A0"/>
                </a:solidFill>
              </a:rPr>
              <a:t>Описание опыта</a:t>
            </a:r>
            <a:endParaRPr lang="ru-RU" dirty="0">
              <a:solidFill>
                <a:srgbClr val="7030A0"/>
              </a:solidFill>
            </a:endParaRPr>
          </a:p>
        </p:txBody>
      </p:sp>
      <p:sp>
        <p:nvSpPr>
          <p:cNvPr id="2" name="Объект 1"/>
          <p:cNvSpPr>
            <a:spLocks noGrp="1"/>
          </p:cNvSpPr>
          <p:nvPr>
            <p:ph idx="1"/>
          </p:nvPr>
        </p:nvSpPr>
        <p:spPr>
          <a:xfrm>
            <a:off x="107504" y="1052736"/>
            <a:ext cx="8928992" cy="5616624"/>
          </a:xfrm>
        </p:spPr>
        <p:txBody>
          <a:bodyPr>
            <a:normAutofit/>
          </a:bodyPr>
          <a:lstStyle/>
          <a:p>
            <a:r>
              <a:rPr lang="ru-RU" dirty="0" smtClean="0">
                <a:solidFill>
                  <a:schemeClr val="tx1"/>
                </a:solidFill>
              </a:rPr>
              <a:t>Акция </a:t>
            </a:r>
            <a:r>
              <a:rPr lang="ru-RU" dirty="0">
                <a:solidFill>
                  <a:schemeClr val="tx1"/>
                </a:solidFill>
              </a:rPr>
              <a:t>в формате «Дней единых действий» </a:t>
            </a:r>
            <a:r>
              <a:rPr lang="ru-RU" dirty="0" smtClean="0">
                <a:solidFill>
                  <a:schemeClr val="tx1"/>
                </a:solidFill>
              </a:rPr>
              <a:t>является </a:t>
            </a:r>
            <a:r>
              <a:rPr lang="ru-RU" dirty="0">
                <a:solidFill>
                  <a:schemeClr val="tx1"/>
                </a:solidFill>
              </a:rPr>
              <a:t>эффективным инструментом в деле акцентирования внимания </a:t>
            </a:r>
            <a:r>
              <a:rPr lang="ru-RU" dirty="0" smtClean="0">
                <a:solidFill>
                  <a:schemeClr val="tx1"/>
                </a:solidFill>
              </a:rPr>
              <a:t>родительской и детской общественности </a:t>
            </a:r>
            <a:r>
              <a:rPr lang="ru-RU" dirty="0">
                <a:solidFill>
                  <a:schemeClr val="tx1"/>
                </a:solidFill>
              </a:rPr>
              <a:t>к целям и идеям проводимых событий. </a:t>
            </a:r>
            <a:endParaRPr lang="ru-RU" dirty="0" smtClean="0">
              <a:solidFill>
                <a:schemeClr val="tx1"/>
              </a:solidFill>
            </a:endParaRPr>
          </a:p>
          <a:p>
            <a:r>
              <a:rPr lang="ru-RU" u="sng" dirty="0" smtClean="0">
                <a:solidFill>
                  <a:schemeClr val="tx1"/>
                </a:solidFill>
              </a:rPr>
              <a:t>Цель:</a:t>
            </a:r>
            <a:r>
              <a:rPr lang="ru-RU" dirty="0" smtClean="0">
                <a:solidFill>
                  <a:schemeClr val="tx1"/>
                </a:solidFill>
              </a:rPr>
              <a:t> привлечение внимания к проблеме раздельного сбора твердых бытовых отходов, вторичной переработки отходов производства и потребления бумаги и картона, сохранению лесов.</a:t>
            </a:r>
          </a:p>
          <a:p>
            <a:r>
              <a:rPr lang="ru-RU" u="sng" dirty="0" smtClean="0">
                <a:solidFill>
                  <a:schemeClr val="tx1"/>
                </a:solidFill>
              </a:rPr>
              <a:t>Направления</a:t>
            </a:r>
            <a:r>
              <a:rPr lang="ru-RU" u="sng" dirty="0">
                <a:solidFill>
                  <a:schemeClr val="tx1"/>
                </a:solidFill>
              </a:rPr>
              <a:t>.</a:t>
            </a:r>
            <a:r>
              <a:rPr lang="ru-RU" u="sng" dirty="0" smtClean="0">
                <a:solidFill>
                  <a:schemeClr val="tx1"/>
                </a:solidFill>
              </a:rPr>
              <a:t> </a:t>
            </a:r>
            <a:r>
              <a:rPr lang="ru-RU" dirty="0">
                <a:solidFill>
                  <a:schemeClr val="tx1"/>
                </a:solidFill>
              </a:rPr>
              <a:t>1) Интерактивное занятие «Собираем бумагу-бережём лес».</a:t>
            </a:r>
          </a:p>
          <a:p>
            <a:r>
              <a:rPr lang="ru-RU" dirty="0">
                <a:solidFill>
                  <a:schemeClr val="tx1"/>
                </a:solidFill>
              </a:rPr>
              <a:t>2) </a:t>
            </a:r>
            <a:r>
              <a:rPr lang="ru-RU" dirty="0" smtClean="0">
                <a:solidFill>
                  <a:schemeClr val="tx1"/>
                </a:solidFill>
              </a:rPr>
              <a:t>Акция «Спасаем ёлочку на Новый год». </a:t>
            </a:r>
          </a:p>
          <a:p>
            <a:r>
              <a:rPr lang="ru-RU" u="sng" dirty="0" smtClean="0">
                <a:solidFill>
                  <a:schemeClr val="tx1"/>
                </a:solidFill>
              </a:rPr>
              <a:t>Аудитория: </a:t>
            </a:r>
            <a:r>
              <a:rPr lang="ru-RU" dirty="0" smtClean="0">
                <a:solidFill>
                  <a:schemeClr val="tx1"/>
                </a:solidFill>
              </a:rPr>
              <a:t>сотрудники ДОУ, обучающиеся ДОУ и их родители.</a:t>
            </a:r>
          </a:p>
          <a:p>
            <a:r>
              <a:rPr lang="ru-RU" u="sng" dirty="0" smtClean="0">
                <a:solidFill>
                  <a:schemeClr val="tx1"/>
                </a:solidFill>
              </a:rPr>
              <a:t>Дата проведения акции</a:t>
            </a:r>
            <a:r>
              <a:rPr lang="ru-RU" dirty="0" smtClean="0">
                <a:solidFill>
                  <a:schemeClr val="tx1"/>
                </a:solidFill>
              </a:rPr>
              <a:t>: 15 ноября 2021 г.</a:t>
            </a:r>
          </a:p>
          <a:p>
            <a:r>
              <a:rPr lang="ru-RU" u="sng" dirty="0" smtClean="0">
                <a:solidFill>
                  <a:schemeClr val="tx1"/>
                </a:solidFill>
              </a:rPr>
              <a:t>Место проведения: </a:t>
            </a:r>
            <a:r>
              <a:rPr lang="ru-RU" dirty="0" smtClean="0">
                <a:solidFill>
                  <a:schemeClr val="tx1"/>
                </a:solidFill>
              </a:rPr>
              <a:t>МБДОУ № 21 «Золотой ключик» г. Шарыпово.</a:t>
            </a:r>
          </a:p>
          <a:p>
            <a:r>
              <a:rPr lang="ru-RU" u="sng" dirty="0" smtClean="0">
                <a:solidFill>
                  <a:schemeClr val="tx1"/>
                </a:solidFill>
              </a:rPr>
              <a:t>Партнёры</a:t>
            </a:r>
            <a:r>
              <a:rPr lang="ru-RU" u="sng" dirty="0">
                <a:solidFill>
                  <a:schemeClr val="tx1"/>
                </a:solidFill>
              </a:rPr>
              <a:t>: </a:t>
            </a:r>
            <a:r>
              <a:rPr lang="ru-RU" u="sng" dirty="0" smtClean="0">
                <a:solidFill>
                  <a:schemeClr val="tx1"/>
                </a:solidFill>
              </a:rPr>
              <a:t>родители обучающихся, детская библиотека имени </a:t>
            </a:r>
            <a:r>
              <a:rPr lang="ru-RU" u="sng" err="1" smtClean="0">
                <a:solidFill>
                  <a:schemeClr val="tx1"/>
                </a:solidFill>
              </a:rPr>
              <a:t>Н</a:t>
            </a:r>
            <a:r>
              <a:rPr lang="ru-RU" u="sng" smtClean="0">
                <a:solidFill>
                  <a:schemeClr val="tx1"/>
                </a:solidFill>
              </a:rPr>
              <a:t>. Носова</a:t>
            </a:r>
            <a:r>
              <a:rPr lang="ru-RU" u="sng" dirty="0" smtClean="0">
                <a:solidFill>
                  <a:schemeClr val="tx1"/>
                </a:solidFill>
              </a:rPr>
              <a:t>, </a:t>
            </a:r>
            <a:r>
              <a:rPr lang="ru-RU" u="sng" dirty="0">
                <a:solidFill>
                  <a:schemeClr val="tx1"/>
                </a:solidFill>
              </a:rPr>
              <a:t>городской </a:t>
            </a:r>
            <a:r>
              <a:rPr lang="ru-RU" u="sng" dirty="0" smtClean="0">
                <a:solidFill>
                  <a:schemeClr val="tx1"/>
                </a:solidFill>
              </a:rPr>
              <a:t>краеведческий музей</a:t>
            </a:r>
            <a:r>
              <a:rPr lang="ru-RU" u="sng" dirty="0">
                <a:solidFill>
                  <a:schemeClr val="tx1"/>
                </a:solidFill>
              </a:rPr>
              <a:t>, </a:t>
            </a:r>
            <a:r>
              <a:rPr lang="ru-RU" u="sng" dirty="0" smtClean="0">
                <a:solidFill>
                  <a:schemeClr val="tx1"/>
                </a:solidFill>
              </a:rPr>
              <a:t>детский клуб «Радуга», пункт приема макулатуры г. Ачинск. </a:t>
            </a:r>
          </a:p>
          <a:p>
            <a:r>
              <a:rPr lang="ru-RU" u="sng" dirty="0">
                <a:solidFill>
                  <a:schemeClr val="tx1"/>
                </a:solidFill>
              </a:rPr>
              <a:t>Планируемые </a:t>
            </a:r>
            <a:r>
              <a:rPr lang="ru-RU" u="sng" dirty="0" smtClean="0">
                <a:solidFill>
                  <a:schemeClr val="tx1"/>
                </a:solidFill>
              </a:rPr>
              <a:t>результаты:</a:t>
            </a:r>
            <a:r>
              <a:rPr lang="ru-RU" dirty="0" smtClean="0">
                <a:solidFill>
                  <a:schemeClr val="tx1"/>
                </a:solidFill>
              </a:rPr>
              <a:t> планируется </a:t>
            </a:r>
            <a:r>
              <a:rPr lang="ru-RU" dirty="0">
                <a:solidFill>
                  <a:schemeClr val="tx1"/>
                </a:solidFill>
              </a:rPr>
              <a:t>вовлечь в </a:t>
            </a:r>
            <a:r>
              <a:rPr lang="ru-RU" dirty="0" smtClean="0">
                <a:solidFill>
                  <a:schemeClr val="tx1"/>
                </a:solidFill>
              </a:rPr>
              <a:t>акцию 250 человек.</a:t>
            </a:r>
          </a:p>
          <a:p>
            <a:endParaRPr lang="ru-RU" dirty="0"/>
          </a:p>
        </p:txBody>
      </p:sp>
    </p:spTree>
    <p:extLst>
      <p:ext uri="{BB962C8B-B14F-4D97-AF65-F5344CB8AC3E}">
        <p14:creationId xmlns:p14="http://schemas.microsoft.com/office/powerpoint/2010/main" val="299418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67944" y="5589240"/>
            <a:ext cx="4320480" cy="792088"/>
          </a:xfrm>
        </p:spPr>
        <p:txBody>
          <a:bodyPr>
            <a:normAutofit/>
          </a:bodyPr>
          <a:lstStyle/>
          <a:p>
            <a:r>
              <a:rPr lang="ru-RU" dirty="0" smtClean="0">
                <a:solidFill>
                  <a:srgbClr val="7030A0"/>
                </a:solidFill>
              </a:rPr>
              <a:t>АКТУАЛЬНОСТЬ</a:t>
            </a:r>
            <a:endParaRPr lang="ru-RU" dirty="0">
              <a:solidFill>
                <a:srgbClr val="7030A0"/>
              </a:solidFill>
            </a:endParaRPr>
          </a:p>
        </p:txBody>
      </p:sp>
      <p:sp>
        <p:nvSpPr>
          <p:cNvPr id="2" name="Объект 1"/>
          <p:cNvSpPr>
            <a:spLocks noGrp="1"/>
          </p:cNvSpPr>
          <p:nvPr>
            <p:ph idx="1"/>
          </p:nvPr>
        </p:nvSpPr>
        <p:spPr>
          <a:xfrm>
            <a:off x="179512" y="260648"/>
            <a:ext cx="7560840" cy="3456385"/>
          </a:xfrm>
        </p:spPr>
        <p:txBody>
          <a:bodyPr>
            <a:normAutofit lnSpcReduction="10000"/>
          </a:bodyPr>
          <a:lstStyle/>
          <a:p>
            <a:endParaRPr lang="ru-RU" dirty="0" smtClean="0"/>
          </a:p>
          <a:p>
            <a:r>
              <a:rPr lang="ru-RU" dirty="0">
                <a:solidFill>
                  <a:schemeClr val="tx1"/>
                </a:solidFill>
              </a:rPr>
              <a:t>Каждый день из офисов и домов по всей нашей необъятной стране выбрасывается огромное количество бумаги. При правильном обращении и некоторых усилиях со стороны каждого из нас эта бумага может использоваться многократно, спасая тысячи деревьев. Известно, что переработка одной тонны макулатуры спасает 10 деревьев, экономит 20 000 литров воды, 1000 кВт/ч электроэнергии и предотвращает выброс 1700 кг СО2. </a:t>
            </a:r>
          </a:p>
          <a:p>
            <a:r>
              <a:rPr lang="ru-RU" dirty="0">
                <a:solidFill>
                  <a:schemeClr val="tx1"/>
                </a:solidFill>
              </a:rPr>
              <a:t>Участие каждого очень ценно, так как проблема отходов и нерационального потребления ресурсов Планеты касается каждого из нас и влияет на наше ближайшее будущее самым </a:t>
            </a:r>
            <a:r>
              <a:rPr lang="ru-RU" dirty="0" smtClean="0">
                <a:solidFill>
                  <a:schemeClr val="tx1"/>
                </a:solidFill>
              </a:rPr>
              <a:t>непосредственным образом.</a:t>
            </a:r>
          </a:p>
          <a:p>
            <a:pPr marL="0" indent="0">
              <a:buNone/>
            </a:pP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528" y="3717033"/>
            <a:ext cx="3442018" cy="2016223"/>
          </a:xfrm>
          <a:prstGeom prst="rect">
            <a:avLst/>
          </a:prstGeom>
        </p:spPr>
      </p:pic>
    </p:spTree>
    <p:extLst>
      <p:ext uri="{BB962C8B-B14F-4D97-AF65-F5344CB8AC3E}">
        <p14:creationId xmlns:p14="http://schemas.microsoft.com/office/powerpoint/2010/main" val="342685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3400" y="5589240"/>
            <a:ext cx="6554867" cy="936104"/>
          </a:xfrm>
        </p:spPr>
        <p:txBody>
          <a:bodyPr>
            <a:normAutofit fontScale="90000"/>
          </a:bodyPr>
          <a:lstStyle/>
          <a:p>
            <a:r>
              <a:rPr lang="ru-RU" dirty="0">
                <a:solidFill>
                  <a:srgbClr val="7030A0"/>
                </a:solidFill>
              </a:rPr>
              <a:t>Технология организации и проведения </a:t>
            </a:r>
            <a:r>
              <a:rPr lang="ru-RU" dirty="0" smtClean="0">
                <a:solidFill>
                  <a:srgbClr val="7030A0"/>
                </a:solidFill>
              </a:rPr>
              <a:t>акции</a:t>
            </a:r>
            <a:endParaRPr lang="ru-RU" dirty="0">
              <a:solidFill>
                <a:srgbClr val="7030A0"/>
              </a:solidFill>
            </a:endParaRPr>
          </a:p>
        </p:txBody>
      </p:sp>
      <p:sp>
        <p:nvSpPr>
          <p:cNvPr id="2" name="Объект 1"/>
          <p:cNvSpPr>
            <a:spLocks noGrp="1"/>
          </p:cNvSpPr>
          <p:nvPr>
            <p:ph idx="1"/>
          </p:nvPr>
        </p:nvSpPr>
        <p:spPr>
          <a:xfrm>
            <a:off x="179513" y="188640"/>
            <a:ext cx="7488831" cy="5400600"/>
          </a:xfrm>
        </p:spPr>
        <p:txBody>
          <a:bodyPr>
            <a:normAutofit fontScale="70000" lnSpcReduction="20000"/>
          </a:bodyPr>
          <a:lstStyle/>
          <a:p>
            <a:endParaRPr lang="ru-RU" dirty="0" smtClean="0"/>
          </a:p>
          <a:p>
            <a:pPr>
              <a:lnSpc>
                <a:spcPct val="120000"/>
              </a:lnSpc>
              <a:spcBef>
                <a:spcPts val="0"/>
              </a:spcBef>
            </a:pPr>
            <a:r>
              <a:rPr lang="ru-RU" dirty="0" smtClean="0"/>
              <a:t> </a:t>
            </a:r>
            <a:r>
              <a:rPr lang="ru-RU" sz="2300" dirty="0" smtClean="0">
                <a:solidFill>
                  <a:schemeClr val="tx1"/>
                </a:solidFill>
              </a:rPr>
              <a:t>Свою работу мы начали с:</a:t>
            </a:r>
          </a:p>
          <a:p>
            <a:pPr>
              <a:lnSpc>
                <a:spcPct val="120000"/>
              </a:lnSpc>
              <a:spcBef>
                <a:spcPts val="0"/>
              </a:spcBef>
            </a:pPr>
            <a:r>
              <a:rPr lang="ru-RU" sz="2300" dirty="0" smtClean="0">
                <a:solidFill>
                  <a:schemeClr val="tx1"/>
                </a:solidFill>
              </a:rPr>
              <a:t> 1. </a:t>
            </a:r>
            <a:r>
              <a:rPr lang="ru-RU" sz="2300" dirty="0">
                <a:solidFill>
                  <a:schemeClr val="tx1"/>
                </a:solidFill>
              </a:rPr>
              <a:t>Р</a:t>
            </a:r>
            <a:r>
              <a:rPr lang="ru-RU" sz="2300" dirty="0" smtClean="0">
                <a:solidFill>
                  <a:schemeClr val="tx1"/>
                </a:solidFill>
              </a:rPr>
              <a:t>азработки плана мероприятий.</a:t>
            </a:r>
          </a:p>
          <a:p>
            <a:pPr>
              <a:lnSpc>
                <a:spcPct val="120000"/>
              </a:lnSpc>
              <a:spcBef>
                <a:spcPts val="0"/>
              </a:spcBef>
            </a:pPr>
            <a:r>
              <a:rPr lang="ru-RU" sz="2300" dirty="0" smtClean="0">
                <a:solidFill>
                  <a:schemeClr val="tx1"/>
                </a:solidFill>
              </a:rPr>
              <a:t>2. </a:t>
            </a:r>
            <a:r>
              <a:rPr lang="ru-RU" sz="2300" dirty="0">
                <a:solidFill>
                  <a:schemeClr val="tx1"/>
                </a:solidFill>
              </a:rPr>
              <a:t>Проведения бесед с родителями, размещения информации через родительские чаты.</a:t>
            </a:r>
          </a:p>
          <a:p>
            <a:pPr>
              <a:lnSpc>
                <a:spcPct val="120000"/>
              </a:lnSpc>
              <a:spcBef>
                <a:spcPts val="0"/>
              </a:spcBef>
            </a:pPr>
            <a:r>
              <a:rPr lang="ru-RU" sz="2300" dirty="0" smtClean="0">
                <a:solidFill>
                  <a:schemeClr val="tx1"/>
                </a:solidFill>
              </a:rPr>
              <a:t>3</a:t>
            </a:r>
            <a:r>
              <a:rPr lang="ru-RU" sz="2300" dirty="0">
                <a:solidFill>
                  <a:schemeClr val="tx1"/>
                </a:solidFill>
              </a:rPr>
              <a:t>. Оформления плакатов, информационных листов, размещенных в групповых помещениях, холлах, сайте ДОУ.</a:t>
            </a:r>
          </a:p>
          <a:p>
            <a:pPr>
              <a:lnSpc>
                <a:spcPct val="120000"/>
              </a:lnSpc>
              <a:spcBef>
                <a:spcPts val="0"/>
              </a:spcBef>
            </a:pPr>
            <a:r>
              <a:rPr lang="ru-RU" sz="2300" dirty="0" smtClean="0">
                <a:solidFill>
                  <a:schemeClr val="tx1"/>
                </a:solidFill>
              </a:rPr>
              <a:t>4. Подготовки дидактического материала и проведения </a:t>
            </a:r>
            <a:r>
              <a:rPr lang="ru-RU" sz="2300" dirty="0">
                <a:solidFill>
                  <a:schemeClr val="tx1"/>
                </a:solidFill>
              </a:rPr>
              <a:t>с дошкольниками </a:t>
            </a:r>
            <a:r>
              <a:rPr lang="ru-RU" sz="2300" dirty="0" smtClean="0">
                <a:solidFill>
                  <a:schemeClr val="tx1"/>
                </a:solidFill>
              </a:rPr>
              <a:t>игр, бесед, просмотра видеофильмов, </a:t>
            </a:r>
            <a:r>
              <a:rPr lang="ru-RU" sz="2300" dirty="0">
                <a:solidFill>
                  <a:schemeClr val="tx1"/>
                </a:solidFill>
              </a:rPr>
              <a:t>слайд-шоу, </a:t>
            </a:r>
            <a:r>
              <a:rPr lang="ru-RU" sz="2300" dirty="0" smtClean="0">
                <a:solidFill>
                  <a:schemeClr val="tx1"/>
                </a:solidFill>
              </a:rPr>
              <a:t>природоведческих экскурсий, </a:t>
            </a:r>
            <a:r>
              <a:rPr lang="ru-RU" sz="2300" dirty="0">
                <a:solidFill>
                  <a:schemeClr val="tx1"/>
                </a:solidFill>
              </a:rPr>
              <a:t>создания </a:t>
            </a:r>
            <a:r>
              <a:rPr lang="ru-RU" sz="2300" dirty="0" smtClean="0">
                <a:solidFill>
                  <a:schemeClr val="tx1"/>
                </a:solidFill>
              </a:rPr>
              <a:t>проблемных ситуаций с экологическим содержанием. </a:t>
            </a:r>
            <a:endParaRPr lang="ru-RU" sz="2300" dirty="0">
              <a:solidFill>
                <a:schemeClr val="tx1"/>
              </a:solidFill>
            </a:endParaRPr>
          </a:p>
          <a:p>
            <a:pPr>
              <a:lnSpc>
                <a:spcPct val="120000"/>
              </a:lnSpc>
              <a:spcBef>
                <a:spcPts val="0"/>
              </a:spcBef>
            </a:pPr>
            <a:r>
              <a:rPr lang="ru-RU" sz="2300" dirty="0" smtClean="0">
                <a:solidFill>
                  <a:schemeClr val="tx1"/>
                </a:solidFill>
              </a:rPr>
              <a:t>5. </a:t>
            </a:r>
            <a:r>
              <a:rPr lang="ru-RU" sz="2300" dirty="0">
                <a:solidFill>
                  <a:schemeClr val="tx1"/>
                </a:solidFill>
              </a:rPr>
              <a:t>Проведение с детьми </a:t>
            </a:r>
            <a:r>
              <a:rPr lang="ru-RU" sz="2300" dirty="0" smtClean="0">
                <a:solidFill>
                  <a:schemeClr val="tx1"/>
                </a:solidFill>
              </a:rPr>
              <a:t>интерактивного </a:t>
            </a:r>
            <a:r>
              <a:rPr lang="ru-RU" sz="2300" dirty="0">
                <a:solidFill>
                  <a:schemeClr val="tx1"/>
                </a:solidFill>
              </a:rPr>
              <a:t>занятия </a:t>
            </a:r>
            <a:r>
              <a:rPr lang="ru-RU" sz="2300" dirty="0" smtClean="0">
                <a:solidFill>
                  <a:schemeClr val="tx1"/>
                </a:solidFill>
              </a:rPr>
              <a:t>«Собираем </a:t>
            </a:r>
            <a:r>
              <a:rPr lang="ru-RU" sz="2300" dirty="0">
                <a:solidFill>
                  <a:schemeClr val="tx1"/>
                </a:solidFill>
              </a:rPr>
              <a:t>бумагу-бережём лес</a:t>
            </a:r>
            <a:r>
              <a:rPr lang="ru-RU" sz="2300" dirty="0" smtClean="0">
                <a:solidFill>
                  <a:schemeClr val="tx1"/>
                </a:solidFill>
              </a:rPr>
              <a:t>».</a:t>
            </a:r>
          </a:p>
          <a:p>
            <a:pPr>
              <a:lnSpc>
                <a:spcPct val="120000"/>
              </a:lnSpc>
              <a:spcBef>
                <a:spcPts val="0"/>
              </a:spcBef>
            </a:pPr>
            <a:r>
              <a:rPr lang="ru-RU" sz="2300" dirty="0" smtClean="0">
                <a:solidFill>
                  <a:schemeClr val="tx1"/>
                </a:solidFill>
              </a:rPr>
              <a:t>6. Сбор макулатуры.</a:t>
            </a:r>
          </a:p>
          <a:p>
            <a:pPr>
              <a:lnSpc>
                <a:spcPct val="120000"/>
              </a:lnSpc>
              <a:spcBef>
                <a:spcPts val="0"/>
              </a:spcBef>
            </a:pPr>
            <a:r>
              <a:rPr lang="ru-RU" sz="2300" dirty="0" smtClean="0">
                <a:solidFill>
                  <a:schemeClr val="tx1"/>
                </a:solidFill>
              </a:rPr>
              <a:t>7. Поиск партнеров. </a:t>
            </a:r>
            <a:endParaRPr lang="ru-RU" sz="2300" dirty="0">
              <a:solidFill>
                <a:schemeClr val="tx1"/>
              </a:solidFill>
            </a:endParaRPr>
          </a:p>
          <a:p>
            <a:pPr>
              <a:lnSpc>
                <a:spcPct val="120000"/>
              </a:lnSpc>
              <a:spcBef>
                <a:spcPts val="0"/>
              </a:spcBef>
            </a:pPr>
            <a:r>
              <a:rPr lang="ru-RU" sz="2300" dirty="0" smtClean="0">
                <a:solidFill>
                  <a:schemeClr val="tx1"/>
                </a:solidFill>
              </a:rPr>
              <a:t>8. Сбор фотоматериала в ходе проведения акции. </a:t>
            </a:r>
            <a:endParaRPr lang="ru-RU" sz="2300" dirty="0">
              <a:solidFill>
                <a:schemeClr val="tx1"/>
              </a:solidFill>
            </a:endParaRPr>
          </a:p>
          <a:p>
            <a:pPr>
              <a:lnSpc>
                <a:spcPct val="120000"/>
              </a:lnSpc>
              <a:spcBef>
                <a:spcPts val="0"/>
              </a:spcBef>
            </a:pPr>
            <a:r>
              <a:rPr lang="ru-RU" sz="2300" dirty="0">
                <a:solidFill>
                  <a:schemeClr val="tx1"/>
                </a:solidFill>
              </a:rPr>
              <a:t>9</a:t>
            </a:r>
            <a:r>
              <a:rPr lang="ru-RU" sz="2300" dirty="0" smtClean="0">
                <a:solidFill>
                  <a:schemeClr val="tx1"/>
                </a:solidFill>
              </a:rPr>
              <a:t>. Изготовления </a:t>
            </a:r>
            <a:r>
              <a:rPr lang="ru-RU" sz="2300" dirty="0">
                <a:solidFill>
                  <a:schemeClr val="tx1"/>
                </a:solidFill>
              </a:rPr>
              <a:t>поделок из </a:t>
            </a:r>
            <a:r>
              <a:rPr lang="ru-RU" sz="2300" dirty="0" smtClean="0">
                <a:solidFill>
                  <a:schemeClr val="tx1"/>
                </a:solidFill>
              </a:rPr>
              <a:t>картона и бумаги.</a:t>
            </a:r>
            <a:endParaRPr lang="ru-RU" sz="2300" dirty="0">
              <a:solidFill>
                <a:schemeClr val="tx1"/>
              </a:solidFill>
            </a:endParaRPr>
          </a:p>
          <a:p>
            <a:pPr>
              <a:lnSpc>
                <a:spcPct val="120000"/>
              </a:lnSpc>
              <a:spcBef>
                <a:spcPts val="0"/>
              </a:spcBef>
            </a:pPr>
            <a:r>
              <a:rPr lang="ru-RU" sz="2300" dirty="0" smtClean="0">
                <a:solidFill>
                  <a:schemeClr val="tx1"/>
                </a:solidFill>
              </a:rPr>
              <a:t>10. Оформление выставки поделок </a:t>
            </a:r>
            <a:r>
              <a:rPr lang="ru-RU" sz="2300" dirty="0">
                <a:solidFill>
                  <a:schemeClr val="tx1"/>
                </a:solidFill>
              </a:rPr>
              <a:t>«Спасаем ёлочку на Новый год</a:t>
            </a:r>
            <a:r>
              <a:rPr lang="ru-RU" sz="2300" dirty="0" smtClean="0">
                <a:solidFill>
                  <a:schemeClr val="tx1"/>
                </a:solidFill>
              </a:rPr>
              <a:t>».</a:t>
            </a:r>
          </a:p>
          <a:p>
            <a:pPr>
              <a:lnSpc>
                <a:spcPct val="120000"/>
              </a:lnSpc>
              <a:spcBef>
                <a:spcPts val="0"/>
              </a:spcBef>
            </a:pPr>
            <a:r>
              <a:rPr lang="ru-RU" sz="2300" dirty="0" smtClean="0">
                <a:solidFill>
                  <a:schemeClr val="tx1"/>
                </a:solidFill>
              </a:rPr>
              <a:t>11. Изготовление и украшение альтернативной ёлки. </a:t>
            </a:r>
          </a:p>
          <a:p>
            <a:pPr>
              <a:lnSpc>
                <a:spcPct val="120000"/>
              </a:lnSpc>
              <a:spcBef>
                <a:spcPts val="0"/>
              </a:spcBef>
            </a:pPr>
            <a:r>
              <a:rPr lang="ru-RU" sz="2300" dirty="0" smtClean="0">
                <a:solidFill>
                  <a:schemeClr val="tx1"/>
                </a:solidFill>
              </a:rPr>
              <a:t>12. Освещени</a:t>
            </a:r>
            <a:r>
              <a:rPr lang="ru-RU" sz="2300" dirty="0" smtClean="0"/>
              <a:t>я </a:t>
            </a:r>
            <a:r>
              <a:rPr lang="ru-RU" sz="2300" dirty="0"/>
              <a:t>мероприятия в социальных сетях, </a:t>
            </a:r>
            <a:r>
              <a:rPr lang="ru-RU" sz="2300" dirty="0" smtClean="0"/>
              <a:t>в родительских чатах, на </a:t>
            </a:r>
            <a:r>
              <a:rPr lang="ru-RU" sz="2300" dirty="0"/>
              <a:t>сайте </a:t>
            </a:r>
            <a:r>
              <a:rPr lang="ru-RU" sz="2300" dirty="0" smtClean="0"/>
              <a:t>ДОУ.</a:t>
            </a:r>
            <a:endParaRPr lang="ru-RU" sz="2300" dirty="0"/>
          </a:p>
        </p:txBody>
      </p:sp>
    </p:spTree>
    <p:extLst>
      <p:ext uri="{BB962C8B-B14F-4D97-AF65-F5344CB8AC3E}">
        <p14:creationId xmlns:p14="http://schemas.microsoft.com/office/powerpoint/2010/main" val="17601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9" y="332656"/>
            <a:ext cx="8861949" cy="612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8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56615"/>
            <a:ext cx="3240360" cy="243570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564" y="356614"/>
            <a:ext cx="3249835" cy="2442829"/>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156204"/>
            <a:ext cx="2584573" cy="3456384"/>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3156204"/>
            <a:ext cx="2592288" cy="345638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3156204"/>
            <a:ext cx="2592288" cy="3456384"/>
          </a:xfrm>
          <a:prstGeom prst="rect">
            <a:avLst/>
          </a:prstGeom>
        </p:spPr>
      </p:pic>
    </p:spTree>
    <p:extLst>
      <p:ext uri="{BB962C8B-B14F-4D97-AF65-F5344CB8AC3E}">
        <p14:creationId xmlns:p14="http://schemas.microsoft.com/office/powerpoint/2010/main" val="146491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07" y="116633"/>
            <a:ext cx="2412171" cy="321622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20805"/>
            <a:ext cx="2414431" cy="3212056"/>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16633"/>
            <a:ext cx="2448272" cy="321622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06" y="3501008"/>
            <a:ext cx="2412171" cy="3216228"/>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1" y="3501008"/>
            <a:ext cx="2414431" cy="3216228"/>
          </a:xfrm>
          <a:prstGeom prst="rect">
            <a:avLst/>
          </a:prstGeom>
        </p:spPr>
      </p:pic>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144" y="3501008"/>
            <a:ext cx="2448272" cy="3216228"/>
          </a:xfrm>
          <a:prstGeom prst="rect">
            <a:avLst/>
          </a:prstGeom>
        </p:spPr>
      </p:pic>
    </p:spTree>
    <p:extLst>
      <p:ext uri="{BB962C8B-B14F-4D97-AF65-F5344CB8AC3E}">
        <p14:creationId xmlns:p14="http://schemas.microsoft.com/office/powerpoint/2010/main" val="287554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2555440" cy="56886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355" y="93213"/>
            <a:ext cx="2345200" cy="3119954"/>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355" y="3433370"/>
            <a:ext cx="2345200" cy="3119954"/>
          </a:xfrm>
          <a:prstGeom prst="rect">
            <a:avLst/>
          </a:prstGeom>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t="3892" b="13316"/>
          <a:stretch/>
        </p:blipFill>
        <p:spPr>
          <a:xfrm>
            <a:off x="6142260" y="93213"/>
            <a:ext cx="2174156" cy="3119954"/>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205" y="3429000"/>
            <a:ext cx="2157211" cy="3124324"/>
          </a:xfrm>
          <a:prstGeom prst="rect">
            <a:avLst/>
          </a:prstGeom>
        </p:spPr>
      </p:pic>
    </p:spTree>
    <p:extLst>
      <p:ext uri="{BB962C8B-B14F-4D97-AF65-F5344CB8AC3E}">
        <p14:creationId xmlns:p14="http://schemas.microsoft.com/office/powerpoint/2010/main" val="65792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45407" y="4149080"/>
            <a:ext cx="5164166" cy="238439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9" y="116632"/>
            <a:ext cx="2952328" cy="2187886"/>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420888"/>
            <a:ext cx="2884868" cy="2163651"/>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2" y="4725144"/>
            <a:ext cx="2825181" cy="1992761"/>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716" y="620688"/>
            <a:ext cx="2433785" cy="2448272"/>
          </a:xfrm>
          <a:prstGeom prst="rect">
            <a:avLst/>
          </a:prstGeom>
        </p:spPr>
      </p:pic>
      <p:pic>
        <p:nvPicPr>
          <p:cNvPr id="13" name="Рисунок 12"/>
          <p:cNvPicPr>
            <a:picLocks noChangeAspect="1"/>
          </p:cNvPicPr>
          <p:nvPr/>
        </p:nvPicPr>
        <p:blipFill rotWithShape="1">
          <a:blip r:embed="rId7">
            <a:extLst>
              <a:ext uri="{28A0092B-C50C-407E-A947-70E740481C1C}">
                <a14:useLocalDpi xmlns:a14="http://schemas.microsoft.com/office/drawing/2010/main" val="0"/>
              </a:ext>
            </a:extLst>
          </a:blip>
          <a:srcRect b="10652"/>
          <a:stretch/>
        </p:blipFill>
        <p:spPr>
          <a:xfrm>
            <a:off x="6876256" y="104376"/>
            <a:ext cx="1944216" cy="3569849"/>
          </a:xfrm>
          <a:prstGeom prst="rect">
            <a:avLst/>
          </a:prstGeom>
        </p:spPr>
      </p:pic>
    </p:spTree>
    <p:extLst>
      <p:ext uri="{BB962C8B-B14F-4D97-AF65-F5344CB8AC3E}">
        <p14:creationId xmlns:p14="http://schemas.microsoft.com/office/powerpoint/2010/main" val="131376280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592</TotalTime>
  <Words>568</Words>
  <Application>Microsoft Office PowerPoint</Application>
  <PresentationFormat>Экран (4:3)</PresentationFormat>
  <Paragraphs>58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Всероссийский день сбора макулатуры 15 ноября 2021 года</vt:lpstr>
      <vt:lpstr>Описание опыта</vt:lpstr>
      <vt:lpstr>АКТУАЛЬНОСТЬ</vt:lpstr>
      <vt:lpstr>Технология организации и проведения акции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Результат работы </vt:lpstr>
      <vt:lpstr>Использование опыта в практике других образовательных учреждений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ЗЕМЛИ</dc:title>
  <dc:creator>User</dc:creator>
  <cp:lastModifiedBy>Админ</cp:lastModifiedBy>
  <cp:revision>86</cp:revision>
  <dcterms:created xsi:type="dcterms:W3CDTF">2021-04-23T02:11:01Z</dcterms:created>
  <dcterms:modified xsi:type="dcterms:W3CDTF">2021-11-15T14:20:51Z</dcterms:modified>
</cp:coreProperties>
</file>