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7" r:id="rId3"/>
    <p:sldId id="258" r:id="rId4"/>
    <p:sldId id="261" r:id="rId5"/>
    <p:sldId id="295" r:id="rId6"/>
    <p:sldId id="297" r:id="rId7"/>
    <p:sldId id="298" r:id="rId8"/>
    <p:sldId id="287" r:id="rId9"/>
    <p:sldId id="288" r:id="rId10"/>
    <p:sldId id="289" r:id="rId11"/>
    <p:sldId id="299" r:id="rId12"/>
    <p:sldId id="290" r:id="rId13"/>
    <p:sldId id="300" r:id="rId14"/>
    <p:sldId id="301" r:id="rId15"/>
    <p:sldId id="302" r:id="rId16"/>
    <p:sldId id="291" r:id="rId17"/>
    <p:sldId id="266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DCB08C4-D0E8-4A37-A833-D535160F97F2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0FC268E-2B55-4816-B089-47FB20B7C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8C4-D0E8-4A37-A833-D535160F97F2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68E-2B55-4816-B089-47FB20B7C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8C4-D0E8-4A37-A833-D535160F97F2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68E-2B55-4816-B089-47FB20B7C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8C4-D0E8-4A37-A833-D535160F97F2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68E-2B55-4816-B089-47FB20B7C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8C4-D0E8-4A37-A833-D535160F97F2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68E-2B55-4816-B089-47FB20B7C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8C4-D0E8-4A37-A833-D535160F97F2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68E-2B55-4816-B089-47FB20B7CE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8C4-D0E8-4A37-A833-D535160F97F2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68E-2B55-4816-B089-47FB20B7CE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8C4-D0E8-4A37-A833-D535160F97F2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68E-2B55-4816-B089-47FB20B7C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8C4-D0E8-4A37-A833-D535160F97F2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268E-2B55-4816-B089-47FB20B7C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DCB08C4-D0E8-4A37-A833-D535160F97F2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0FC268E-2B55-4816-B089-47FB20B7C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DCB08C4-D0E8-4A37-A833-D535160F97F2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0FC268E-2B55-4816-B089-47FB20B7C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DCB08C4-D0E8-4A37-A833-D535160F97F2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0FC268E-2B55-4816-B089-47FB20B7C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052736"/>
            <a:ext cx="7128792" cy="55446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Установочный </a:t>
            </a:r>
            <a:r>
              <a:rPr lang="ru-RU" dirty="0"/>
              <a:t>педагогический совет:</a:t>
            </a:r>
            <a:br>
              <a:rPr lang="ru-RU" dirty="0"/>
            </a:br>
            <a:r>
              <a:rPr lang="ru-RU" dirty="0"/>
              <a:t> «Приоритетные задачи работы  МБДОУ № 21 «Золотой ключик» </a:t>
            </a:r>
            <a:br>
              <a:rPr lang="ru-RU" dirty="0"/>
            </a:br>
            <a:r>
              <a:rPr lang="ru-RU" dirty="0"/>
              <a:t>на 2020-2021  учебный </a:t>
            </a:r>
            <a:r>
              <a:rPr lang="ru-RU" dirty="0" smtClean="0"/>
              <a:t>год»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4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4016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332656"/>
            <a:ext cx="5147079" cy="5760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Разделы программы.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24744"/>
            <a:ext cx="7776863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Раздел 1.</a:t>
            </a:r>
            <a:r>
              <a:rPr lang="ru-RU" sz="1600" dirty="0">
                <a:solidFill>
                  <a:schemeClr val="tx1"/>
                </a:solidFill>
              </a:rPr>
              <a:t> «Потребности», цель которого формирование представлений о материальных и духовных потребностях человека. Воспитание осознано правильного отношения к предметам и явлениям окружающего мира. 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Раздел </a:t>
            </a:r>
            <a:r>
              <a:rPr lang="ru-RU" sz="1600" b="1" dirty="0">
                <a:solidFill>
                  <a:schemeClr val="tx1"/>
                </a:solidFill>
              </a:rPr>
              <a:t>2.</a:t>
            </a:r>
            <a:r>
              <a:rPr lang="ru-RU" sz="1600" dirty="0">
                <a:solidFill>
                  <a:schemeClr val="tx1"/>
                </a:solidFill>
              </a:rPr>
              <a:t> «Производители и ресурсы», направлен на знакомство детей с производителями товаров и услуг на то, чтобы показать взаимосвязь потребления и производства товаров, потребления и предлагаемых услуг; воспитание уважительного отношения к труду и людям труда. 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Раздел </a:t>
            </a:r>
            <a:r>
              <a:rPr lang="ru-RU" sz="1600" b="1" dirty="0">
                <a:solidFill>
                  <a:schemeClr val="tx1"/>
                </a:solidFill>
              </a:rPr>
              <a:t>3.</a:t>
            </a:r>
            <a:r>
              <a:rPr lang="ru-RU" sz="1600" dirty="0">
                <a:solidFill>
                  <a:schemeClr val="tx1"/>
                </a:solidFill>
              </a:rPr>
              <a:t> «Ограниченность ресурсов. Выбор и его цена», научить детей выделять основные направления использования денег людьми, дать представление о семейных доходах и расходах. О семейном бюджете, развивать основы экономического мышления, формировать привычки нравственно-экономического поведения. 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Раздел </a:t>
            </a:r>
            <a:r>
              <a:rPr lang="ru-RU" sz="1600" b="1" dirty="0">
                <a:solidFill>
                  <a:schemeClr val="tx1"/>
                </a:solidFill>
              </a:rPr>
              <a:t>4.</a:t>
            </a:r>
            <a:r>
              <a:rPr lang="ru-RU" sz="1600" dirty="0">
                <a:solidFill>
                  <a:schemeClr val="tx1"/>
                </a:solidFill>
              </a:rPr>
              <a:t> «Обмен и деньги. Рынок. Спрос и предложение. Цена», ориентирован на закрепление представлений детей о деньгах как универсальном средстве обмена, спросе и предложении, их влиянии на величину. Цены. Обмене товарами и услугами. Формирование основ экономической культуры личности ребёнка. </a:t>
            </a:r>
          </a:p>
          <a:p>
            <a:pPr marL="0" indent="0">
              <a:buNone/>
            </a:pPr>
            <a:r>
              <a:rPr lang="ru-RU" sz="1600" u="sng" dirty="0" smtClean="0">
                <a:solidFill>
                  <a:schemeClr val="tx1"/>
                </a:solidFill>
              </a:rPr>
              <a:t>Все </a:t>
            </a:r>
            <a:r>
              <a:rPr lang="ru-RU" sz="1600" u="sng" dirty="0">
                <a:solidFill>
                  <a:schemeClr val="tx1"/>
                </a:solidFill>
              </a:rPr>
              <a:t>разделы</a:t>
            </a:r>
            <a:r>
              <a:rPr lang="ru-RU" sz="1600" dirty="0">
                <a:solidFill>
                  <a:schemeClr val="tx1"/>
                </a:solidFill>
              </a:rPr>
              <a:t> взаимосвязаны, дополняют друг друга, имеют свою специфику, свою </a:t>
            </a:r>
            <a:r>
              <a:rPr lang="ru-RU" sz="1600" dirty="0" err="1">
                <a:solidFill>
                  <a:schemeClr val="tx1"/>
                </a:solidFill>
              </a:rPr>
              <a:t>воспитательно</a:t>
            </a:r>
            <a:r>
              <a:rPr lang="ru-RU" sz="1600" dirty="0">
                <a:solidFill>
                  <a:schemeClr val="tx1"/>
                </a:solidFill>
              </a:rPr>
              <a:t> - образовательную ценность и цели. 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508507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9"/>
            <a:ext cx="7128791" cy="86409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Программа </a:t>
            </a:r>
            <a:r>
              <a:rPr lang="ru-RU" sz="3100" dirty="0"/>
              <a:t>Развития на 2019-2022 годы</a:t>
            </a:r>
            <a:br>
              <a:rPr lang="ru-RU" sz="3100" dirty="0"/>
            </a:br>
            <a:r>
              <a:rPr lang="ru-RU" sz="3100" dirty="0"/>
              <a:t>МБДОУ № 21 «Золотой ключик» (2 этап).</a:t>
            </a:r>
            <a:br>
              <a:rPr lang="ru-RU" sz="31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84785"/>
            <a:ext cx="7056784" cy="1008112"/>
          </a:xfrm>
        </p:spPr>
        <p:txBody>
          <a:bodyPr>
            <a:normAutofit lnSpcReduction="10000"/>
          </a:bodyPr>
          <a:lstStyle/>
          <a:p>
            <a:r>
              <a:rPr lang="ru-RU" sz="1800" u="sng" dirty="0"/>
              <a:t>Проект «Активный педагог</a:t>
            </a:r>
            <a:r>
              <a:rPr lang="ru-RU" sz="1800" u="sng" dirty="0" smtClean="0"/>
              <a:t>».</a:t>
            </a:r>
            <a:endParaRPr lang="ru-RU" sz="1800" u="sng" dirty="0"/>
          </a:p>
          <a:p>
            <a:r>
              <a:rPr lang="ru-RU" sz="1800" u="sng" dirty="0" smtClean="0"/>
              <a:t>Цель.</a:t>
            </a:r>
            <a:r>
              <a:rPr lang="ru-RU" sz="1800" dirty="0" smtClean="0"/>
              <a:t> Развитие </a:t>
            </a:r>
            <a:r>
              <a:rPr lang="ru-RU" sz="1800" dirty="0"/>
              <a:t>педагогического потенциала.	</a:t>
            </a:r>
          </a:p>
          <a:p>
            <a:r>
              <a:rPr lang="ru-RU" sz="1800" dirty="0"/>
              <a:t>Повышение профессиональной компетентности педагогов. </a:t>
            </a:r>
          </a:p>
          <a:p>
            <a:endParaRPr lang="ru-RU" sz="18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51384095"/>
              </p:ext>
            </p:extLst>
          </p:nvPr>
        </p:nvGraphicFramePr>
        <p:xfrm>
          <a:off x="827584" y="2564904"/>
          <a:ext cx="7560839" cy="33158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0839"/>
              </a:tblGrid>
              <a:tr h="515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Подготовка и проведение практических семинаров по внедрению современных педагогических </a:t>
                      </a:r>
                      <a:r>
                        <a:rPr lang="ru-RU" sz="1600" dirty="0" smtClean="0">
                          <a:effectLst/>
                        </a:rPr>
                        <a:t>технологий.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8731" marB="0"/>
                </a:tc>
              </a:tr>
              <a:tr h="544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Участие педагогов ДОУ в городских инициативных проектах.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8731" marB="0"/>
                </a:tc>
              </a:tr>
              <a:tr h="544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Участие педагогов в конкурсах педагогического мастерства.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8731" marB="0"/>
                </a:tc>
              </a:tr>
              <a:tr h="551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Проведение в ДОУ семинаров-практикумов,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круглых столов по темам годовых задач.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8731" marB="0"/>
                </a:tc>
              </a:tr>
              <a:tr h="1088639">
                <a:tc>
                  <a:txBody>
                    <a:bodyPr/>
                    <a:lstStyle/>
                    <a:p>
                      <a:pPr marR="671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Организация мероприятий, способствующих повышению педагогической компетентности педагогов в работе с детьми с ОВЗ.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8731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26485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624110"/>
            <a:ext cx="7344816" cy="4821114"/>
          </a:xfrm>
        </p:spPr>
        <p:txBody>
          <a:bodyPr>
            <a:normAutofit/>
          </a:bodyPr>
          <a:lstStyle/>
          <a:p>
            <a:r>
              <a:rPr lang="ru-RU" sz="2800" dirty="0"/>
              <a:t>Проект «Школа молодого педагога»</a:t>
            </a:r>
            <a:br>
              <a:rPr lang="ru-RU" sz="2800" dirty="0"/>
            </a:br>
            <a:r>
              <a:rPr lang="ru-RU" sz="2800" u="sng" dirty="0" smtClean="0"/>
              <a:t>Цель.</a:t>
            </a:r>
            <a:r>
              <a:rPr lang="ru-RU" sz="2800" dirty="0" smtClean="0"/>
              <a:t> Формирование </a:t>
            </a:r>
            <a:r>
              <a:rPr lang="ru-RU" sz="2800" dirty="0"/>
              <a:t>профессиональной деятельности молодого педагога. </a:t>
            </a:r>
            <a:br>
              <a:rPr lang="ru-RU" sz="2800" dirty="0"/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71558910"/>
              </p:ext>
            </p:extLst>
          </p:nvPr>
        </p:nvGraphicFramePr>
        <p:xfrm>
          <a:off x="827584" y="2780926"/>
          <a:ext cx="7488831" cy="3132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88831"/>
              </a:tblGrid>
              <a:tr h="755037"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«Школа совершенствования профессионального мастерства».</a:t>
                      </a:r>
                      <a:endParaRPr lang="ru-RU" sz="1600" dirty="0">
                        <a:effectLst/>
                      </a:endParaRPr>
                    </a:p>
                    <a:p>
                      <a:pPr marL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Участие в семинарах-практикумах, круглых столах, организованных ИМЦ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3" marR="37524" marT="8659" marB="0"/>
                </a:tc>
              </a:tr>
              <a:tr h="389745"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Участие педагогов ДОУ в городских инициативных проектах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3" marR="37524" marT="8659" marB="0"/>
                </a:tc>
              </a:tr>
              <a:tr h="389745"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Помещение своих разработок на сайтах в сети Интернет.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3" marR="37524" marT="8659" marB="0"/>
                </a:tc>
              </a:tr>
              <a:tr h="389745"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Участие педагогов в конкурсе «Педагогический дебют»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3" marR="37524" marT="8659" marB="0"/>
                </a:tc>
              </a:tr>
              <a:tr h="443967"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Реализация педагогами планов по самообразованию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3" marR="37524" marT="8659" marB="0"/>
                </a:tc>
              </a:tr>
              <a:tr h="728106"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Самоанализ, анализ занятий, занятий с использованием ИКТ.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3" marR="37524" marT="8659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24625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9519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Проект </a:t>
            </a:r>
            <a:r>
              <a:rPr lang="ru-RU" sz="3100" dirty="0"/>
              <a:t>«Семейная </a:t>
            </a:r>
            <a:r>
              <a:rPr lang="ru-RU" sz="3100" dirty="0" smtClean="0"/>
              <a:t>гостиная»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200" u="sng" dirty="0" smtClean="0"/>
              <a:t>Цель</a:t>
            </a:r>
            <a:r>
              <a:rPr lang="ru-RU" sz="2200" u="sng" dirty="0"/>
              <a:t>. </a:t>
            </a:r>
            <a:r>
              <a:rPr lang="ru-RU" sz="2200" dirty="0" smtClean="0"/>
              <a:t> Актуализация </a:t>
            </a:r>
            <a:r>
              <a:rPr lang="ru-RU" sz="2200" dirty="0"/>
              <a:t>позиции партнерства между детским садом, родителями и социальным окружением. </a:t>
            </a:r>
            <a:br>
              <a:rPr lang="ru-RU" sz="2200" dirty="0"/>
            </a:b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6850964"/>
              </p:ext>
            </p:extLst>
          </p:nvPr>
        </p:nvGraphicFramePr>
        <p:xfrm>
          <a:off x="827584" y="2348881"/>
          <a:ext cx="7560839" cy="3853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0839"/>
              </a:tblGrid>
              <a:tr h="707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Внедрение активных форм работы с семьей (мастер - классы, круглые столы, семинары-практикумы, работа консультативного пункта, дистанционные образовательные технологии).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" marR="31531" marT="8829" marB="0"/>
                </a:tc>
              </a:tr>
              <a:tr h="782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Применение ИКТ. Аудио-лекции:</a:t>
                      </a:r>
                      <a:r>
                        <a:rPr lang="ru-RU" sz="1400" dirty="0">
                          <a:effectLst/>
                        </a:rPr>
                        <a:t> наш консультативный пункт; видео-альманах «Интересно мы живем»: просмотр родителями видеофрагментов организации различных видов детской деятельности в дошкольном учреждении.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" marR="31531" marT="8829" marB="0"/>
                </a:tc>
              </a:tr>
              <a:tr h="777874">
                <a:tc>
                  <a:txBody>
                    <a:bodyPr/>
                    <a:lstStyle/>
                    <a:p>
                      <a:pPr marL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Создание условий для продуктивного общения детей и родителей на основе общего дела: семейные праздники, досуги, совместная проектная деятельность.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" marR="31531" marT="8829" marB="0"/>
                </a:tc>
              </a:tr>
              <a:tr h="516100">
                <a:tc>
                  <a:txBody>
                    <a:bodyPr/>
                    <a:lstStyle/>
                    <a:p>
                      <a:pPr marL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Экскурсии в школу, совместные праздники, посещение школьных мероприятий, выставок.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" marR="31531" marT="8829" marB="0"/>
                </a:tc>
              </a:tr>
              <a:tr h="516100">
                <a:tc>
                  <a:txBody>
                    <a:bodyPr/>
                    <a:lstStyle/>
                    <a:p>
                      <a:pPr marL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Сотрудничество с детской библиотекой: экскурсии, беседы, посещение праздников, участие в конкурсах.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" marR="31531" marT="8829" marB="0"/>
                </a:tc>
              </a:tr>
              <a:tr h="516100">
                <a:tc>
                  <a:txBody>
                    <a:bodyPr/>
                    <a:lstStyle/>
                    <a:p>
                      <a:pPr marL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Сотрудничество со школой искусств, городским краеведческим музеем.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" marR="31531" marT="8829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09058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3"/>
          </a:xfrm>
        </p:spPr>
        <p:txBody>
          <a:bodyPr>
            <a:normAutofit/>
          </a:bodyPr>
          <a:lstStyle/>
          <a:p>
            <a:r>
              <a:rPr lang="ru-RU" sz="2800" dirty="0"/>
              <a:t>Проект «Здоровый дошколёнок»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84784"/>
            <a:ext cx="7488832" cy="4238285"/>
          </a:xfrm>
        </p:spPr>
        <p:txBody>
          <a:bodyPr/>
          <a:lstStyle/>
          <a:p>
            <a:r>
              <a:rPr lang="ru-RU" sz="1800" u="sng" dirty="0"/>
              <a:t>Цель.</a:t>
            </a:r>
            <a:r>
              <a:rPr lang="ru-RU" sz="1800" dirty="0"/>
              <a:t> </a:t>
            </a:r>
            <a:r>
              <a:rPr lang="ru-RU" sz="1800" dirty="0" smtClean="0"/>
              <a:t>Сохранение </a:t>
            </a:r>
            <a:r>
              <a:rPr lang="ru-RU" sz="1800" dirty="0"/>
              <a:t>и укрепление физического и психического здоровья детей, формирование у воспитанников, педагогов, родителей ответственности в деле сохранения собственного здоровья. </a:t>
            </a: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76713383"/>
              </p:ext>
            </p:extLst>
          </p:nvPr>
        </p:nvGraphicFramePr>
        <p:xfrm>
          <a:off x="827584" y="2780928"/>
          <a:ext cx="7560839" cy="3419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0839"/>
              </a:tblGrid>
              <a:tr h="320954">
                <a:tc>
                  <a:txBody>
                    <a:bodyPr/>
                    <a:lstStyle/>
                    <a:p>
                      <a:pPr marL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Мониторинг состояния здоровья и физического развития детей.</a:t>
                      </a:r>
                      <a:endParaRPr lang="ru-RU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4" marR="5408" marT="8736" marB="0"/>
                </a:tc>
              </a:tr>
              <a:tr h="320954">
                <a:tc>
                  <a:txBody>
                    <a:bodyPr/>
                    <a:lstStyle/>
                    <a:p>
                      <a:pPr marL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Реализация комплекса оздоровительных и профилактических мероприятий.</a:t>
                      </a:r>
                      <a:endParaRPr lang="ru-RU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4" marR="5408" marT="8736" marB="0"/>
                </a:tc>
              </a:tr>
              <a:tr h="464265">
                <a:tc>
                  <a:txBody>
                    <a:bodyPr/>
                    <a:lstStyle/>
                    <a:p>
                      <a:pPr marL="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методического обеспечения реализации здоровье сберегающих технологий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соответствии с ФГОС ДО.</a:t>
                      </a:r>
                      <a:endParaRPr lang="ru-RU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4" marR="5408" marT="8736" marB="0"/>
                </a:tc>
              </a:tr>
              <a:tr h="604180"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Проведение в ДОУ мастер-классов по внедрению опыта работы с использованием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здоровьесберегающих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технологий.</a:t>
                      </a:r>
                      <a:endParaRPr lang="ru-RU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4" marR="5408" marT="8736" marB="0"/>
                </a:tc>
              </a:tr>
              <a:tr h="526720"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трансляции опыта семейного воспитания по теме </a:t>
                      </a:r>
                      <a:endParaRPr lang="ru-RU" sz="14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Физическое развитие и здоровье».</a:t>
                      </a:r>
                      <a:endParaRPr lang="ru-RU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4" marR="5408" marT="8736" marB="0"/>
                </a:tc>
              </a:tr>
              <a:tr h="353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Проведение физкультурных праздников и Дней здоровья.</a:t>
                      </a:r>
                      <a:endParaRPr lang="ru-RU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4" marR="5408" marT="8736" marB="0"/>
                </a:tc>
              </a:tr>
              <a:tr h="793725">
                <a:tc>
                  <a:txBody>
                    <a:bodyPr/>
                    <a:lstStyle/>
                    <a:p>
                      <a:pPr marL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и введение системы занятий на тему: «Беседа о здоровье», в целях воспитания осознанного отношения к своему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здоровью.</a:t>
                      </a:r>
                      <a:endParaRPr lang="ru-RU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24" marR="5408" marT="8736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74274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92697"/>
            <a:ext cx="6965245" cy="432047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Проект </a:t>
            </a:r>
            <a:r>
              <a:rPr lang="ru-RU" sz="2800" dirty="0"/>
              <a:t>«Управление»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68760"/>
            <a:ext cx="7488832" cy="4454309"/>
          </a:xfrm>
        </p:spPr>
        <p:txBody>
          <a:bodyPr/>
          <a:lstStyle/>
          <a:p>
            <a:r>
              <a:rPr lang="ru-RU" sz="1800" u="sng" dirty="0" smtClean="0"/>
              <a:t>Цель. </a:t>
            </a:r>
            <a:r>
              <a:rPr lang="ru-RU" sz="1800" dirty="0" smtClean="0"/>
              <a:t>Модернизация </a:t>
            </a:r>
            <a:r>
              <a:rPr lang="ru-RU" sz="1800" dirty="0"/>
              <a:t>системы управления ДОУ в условиях внедрения ФГОС ДО, обеспечение развития системы самооценки качества образования и эффективности работы в сочетании с информационной открытостью. </a:t>
            </a:r>
            <a:endParaRPr lang="ru-RU" sz="1800" dirty="0" smtClean="0"/>
          </a:p>
          <a:p>
            <a:endParaRPr lang="ru-RU" sz="18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022758"/>
              </p:ext>
            </p:extLst>
          </p:nvPr>
        </p:nvGraphicFramePr>
        <p:xfrm>
          <a:off x="755576" y="2708920"/>
          <a:ext cx="7560840" cy="3240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0840"/>
              </a:tblGrid>
              <a:tr h="1244205">
                <a:tc>
                  <a:txBody>
                    <a:bodyPr/>
                    <a:lstStyle/>
                    <a:p>
                      <a:pPr marL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Организация работы для решения проблем повышения профессионального практического и теоретического уровня педагогов в использовании инновационных подходов к образовательному процессу в ДОУ.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03318">
                <a:tc>
                  <a:txBody>
                    <a:bodyPr/>
                    <a:lstStyle/>
                    <a:p>
                      <a:pPr marL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Разработка системы контроля качества оказываемых образовательных услуг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06647">
                <a:tc>
                  <a:txBody>
                    <a:bodyPr/>
                    <a:lstStyle/>
                    <a:p>
                      <a:pPr marL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Введение современных инновационных форм повышения профессионального мастерства педагогов (</a:t>
                      </a:r>
                      <a:r>
                        <a:rPr lang="ru-RU" sz="1600" dirty="0" smtClean="0">
                          <a:effectLst/>
                        </a:rPr>
                        <a:t>в т. ч</a:t>
                      </a:r>
                      <a:r>
                        <a:rPr lang="ru-RU" sz="1600" dirty="0">
                          <a:effectLst/>
                        </a:rPr>
                        <a:t>. дистанционных).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86191">
                <a:tc>
                  <a:txBody>
                    <a:bodyPr/>
                    <a:lstStyle/>
                    <a:p>
                      <a:pPr marL="7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Создание компьютерного банка инновационной деятельности ДОУ.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7258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344816" cy="86409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Программа </a:t>
            </a:r>
            <a:r>
              <a:rPr lang="ru-RU" sz="2700" dirty="0"/>
              <a:t>по профилактике детского дорожно-транспортного травматизма на 2019-2022 годы.</a:t>
            </a:r>
            <a:br>
              <a:rPr lang="ru-RU" sz="27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3" y="1772816"/>
            <a:ext cx="7416824" cy="4392488"/>
          </a:xfrm>
        </p:spPr>
        <p:txBody>
          <a:bodyPr>
            <a:normAutofit lnSpcReduction="10000"/>
          </a:bodyPr>
          <a:lstStyle/>
          <a:p>
            <a:r>
              <a:rPr lang="ru-RU" sz="1900" b="1" dirty="0">
                <a:solidFill>
                  <a:schemeClr val="tx1"/>
                </a:solidFill>
              </a:rPr>
              <a:t>Цель:</a:t>
            </a:r>
            <a:r>
              <a:rPr lang="ru-RU" sz="1900" dirty="0">
                <a:solidFill>
                  <a:schemeClr val="tx1"/>
                </a:solidFill>
              </a:rPr>
              <a:t> Создание условий, способствующих повышению уровня эффективности профилактической деятельности по предупреждению детского дорожно- транспортного травматизма посредством методических разработок профилактических мероприятий и систематизации деятельности всех субъектов образовательною процесса</a:t>
            </a:r>
            <a:r>
              <a:rPr lang="ru-RU" sz="19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dirty="0">
                <a:solidFill>
                  <a:schemeClr val="tx1"/>
                </a:solidFill>
              </a:rPr>
              <a:t>Направления педагогической профилактики детского дорожно- транспортного травматизма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900" dirty="0">
                <a:solidFill>
                  <a:schemeClr val="tx1"/>
                </a:solidFill>
              </a:rPr>
              <a:t>Информационное </a:t>
            </a:r>
            <a:endParaRPr lang="ru-RU" sz="1900" dirty="0" smtClean="0">
              <a:solidFill>
                <a:schemeClr val="tx1"/>
              </a:solidFill>
            </a:endParaRPr>
          </a:p>
          <a:p>
            <a:r>
              <a:rPr lang="ru-RU" sz="1900" dirty="0" smtClean="0">
                <a:solidFill>
                  <a:schemeClr val="tx1"/>
                </a:solidFill>
              </a:rPr>
              <a:t>Развивающее </a:t>
            </a:r>
          </a:p>
          <a:p>
            <a:r>
              <a:rPr lang="ru-RU" sz="1900" dirty="0" smtClean="0">
                <a:solidFill>
                  <a:schemeClr val="tx1"/>
                </a:solidFill>
              </a:rPr>
              <a:t>Воспитательное </a:t>
            </a:r>
          </a:p>
          <a:p>
            <a:r>
              <a:rPr lang="ru-RU" sz="1900" dirty="0" smtClean="0">
                <a:solidFill>
                  <a:schemeClr val="tx1"/>
                </a:solidFill>
              </a:rPr>
              <a:t>Методическое </a:t>
            </a:r>
            <a:endParaRPr lang="ru-RU" sz="1900" dirty="0">
              <a:solidFill>
                <a:schemeClr val="tx1"/>
              </a:solidFill>
            </a:endParaRPr>
          </a:p>
          <a:p>
            <a:r>
              <a:rPr lang="ru-RU" sz="1900" dirty="0">
                <a:solidFill>
                  <a:schemeClr val="tx1"/>
                </a:solidFill>
              </a:rPr>
              <a:t>Контрольное </a:t>
            </a:r>
            <a:endParaRPr lang="ru-RU" sz="1900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55585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200800" cy="57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Проект </a:t>
            </a:r>
            <a:r>
              <a:rPr lang="ru-RU" sz="2800" dirty="0">
                <a:solidFill>
                  <a:schemeClr val="tx1"/>
                </a:solidFill>
              </a:rPr>
              <a:t>решения Педагогического совета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1196752"/>
            <a:ext cx="7632847" cy="5112568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 smtClean="0">
                <a:solidFill>
                  <a:schemeClr val="tx1"/>
                </a:solidFill>
              </a:rPr>
              <a:t>Признать </a:t>
            </a:r>
            <a:r>
              <a:rPr lang="ru-RU" dirty="0">
                <a:solidFill>
                  <a:schemeClr val="tx1"/>
                </a:solidFill>
              </a:rPr>
              <a:t>работу за летний оздоровительный период с </a:t>
            </a:r>
            <a:r>
              <a:rPr lang="ru-RU" dirty="0" smtClean="0">
                <a:solidFill>
                  <a:schemeClr val="tx1"/>
                </a:solidFill>
              </a:rPr>
              <a:t>оценкой «Удовлетворительно».</a:t>
            </a: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Утвердить: </a:t>
            </a:r>
            <a:r>
              <a:rPr lang="ru-RU" dirty="0" smtClean="0"/>
              <a:t>годовой  план </a:t>
            </a:r>
            <a:r>
              <a:rPr lang="ru-RU" dirty="0"/>
              <a:t>работы МБДОУ на 2020-2021 уч. г., </a:t>
            </a:r>
            <a:r>
              <a:rPr lang="ru-RU" dirty="0" smtClean="0"/>
              <a:t>календарно-тематический план, рабочие программы </a:t>
            </a:r>
            <a:r>
              <a:rPr lang="ru-RU" dirty="0"/>
              <a:t>педагогов и </a:t>
            </a:r>
            <a:r>
              <a:rPr lang="ru-RU" dirty="0" smtClean="0"/>
              <a:t>педагогические проекты, циклограммы </a:t>
            </a:r>
            <a:r>
              <a:rPr lang="ru-RU" dirty="0"/>
              <a:t>работы специалистов, </a:t>
            </a:r>
            <a:r>
              <a:rPr lang="ru-RU" dirty="0" smtClean="0"/>
              <a:t>расписание, учебный план, режим </a:t>
            </a:r>
            <a:r>
              <a:rPr lang="ru-RU" dirty="0"/>
              <a:t>ОД, </a:t>
            </a:r>
            <a:r>
              <a:rPr lang="ru-RU" dirty="0" smtClean="0"/>
              <a:t>положение о ППк ДОУ, положение об организации логопедической работы с детьми, календарный воспитательно-образовательный график </a:t>
            </a:r>
            <a:r>
              <a:rPr lang="ru-RU" dirty="0"/>
              <a:t>работы </a:t>
            </a:r>
            <a:r>
              <a:rPr lang="ru-RU" dirty="0" smtClean="0"/>
              <a:t>ДОУ: ответственные – зам. зав. по ВМР, </a:t>
            </a:r>
            <a:r>
              <a:rPr lang="ru-RU" dirty="0" err="1" smtClean="0"/>
              <a:t>и.о.завед</a:t>
            </a:r>
            <a:r>
              <a:rPr lang="ru-RU" dirty="0" smtClean="0"/>
              <a:t>. ДОУ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Активизировать </a:t>
            </a:r>
            <a:r>
              <a:rPr lang="ru-RU" dirty="0"/>
              <a:t>работу по пополнению городской базы «Одаренные дети» </a:t>
            </a:r>
            <a:r>
              <a:rPr lang="ru-RU" dirty="0" smtClean="0"/>
              <a:t>через участие обучающихся в конкурсах </a:t>
            </a:r>
            <a:r>
              <a:rPr lang="ru-RU" dirty="0"/>
              <a:t>интеллектуальной, социальной, спортивной и технической  </a:t>
            </a:r>
            <a:r>
              <a:rPr lang="ru-RU" dirty="0" smtClean="0"/>
              <a:t>направленности: ответственные – педагогии, срок – постоянно.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Продолжать работу по реализации программ: «Здоровый </a:t>
            </a:r>
            <a:r>
              <a:rPr lang="ru-RU" dirty="0"/>
              <a:t>малыш», </a:t>
            </a:r>
            <a:r>
              <a:rPr lang="ru-RU" dirty="0" smtClean="0"/>
              <a:t>«</a:t>
            </a:r>
            <a:r>
              <a:rPr lang="ru-RU" dirty="0"/>
              <a:t>Экономика-детям», по профилактике ДДТТ, </a:t>
            </a:r>
            <a:r>
              <a:rPr lang="ru-RU" dirty="0" smtClean="0"/>
              <a:t>программы </a:t>
            </a:r>
            <a:r>
              <a:rPr lang="ru-RU" dirty="0"/>
              <a:t>Развития на 2019-2022 г</a:t>
            </a:r>
            <a:r>
              <a:rPr lang="ru-RU" dirty="0" smtClean="0"/>
              <a:t>. : ответственные – педагоги ДОУ, срок – постоянно.</a:t>
            </a:r>
            <a:endParaRPr lang="ru-RU" dirty="0"/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43222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2008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Повестка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980728"/>
            <a:ext cx="7704856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1. Итоги летнего оздоровительного периода</a:t>
            </a:r>
            <a:r>
              <a:rPr lang="ru-RU" sz="1600" b="1" dirty="0">
                <a:solidFill>
                  <a:schemeClr val="tx1"/>
                </a:solidFill>
              </a:rPr>
              <a:t>. – </a:t>
            </a:r>
            <a:r>
              <a:rPr lang="ru-RU" sz="1600" b="1" dirty="0" err="1" smtClean="0">
                <a:solidFill>
                  <a:schemeClr val="tx1"/>
                </a:solidFill>
              </a:rPr>
              <a:t>и.о.завед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smtClean="0"/>
              <a:t>Дубакова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/>
              <a:t>Т</a:t>
            </a:r>
            <a:r>
              <a:rPr lang="ru-RU" sz="1600" b="1" dirty="0" smtClean="0">
                <a:solidFill>
                  <a:schemeClr val="tx1"/>
                </a:solidFill>
              </a:rPr>
              <a:t>.Н</a:t>
            </a:r>
            <a:r>
              <a:rPr lang="ru-RU" sz="1600" b="1" dirty="0">
                <a:solidFill>
                  <a:schemeClr val="tx1"/>
                </a:solidFill>
              </a:rPr>
              <a:t>.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2 . Анализ </a:t>
            </a:r>
            <a:r>
              <a:rPr lang="ru-RU" sz="1600" b="1" dirty="0">
                <a:solidFill>
                  <a:schemeClr val="tx1"/>
                </a:solidFill>
              </a:rPr>
              <a:t>готовности ДОУ к новому уч. </a:t>
            </a:r>
            <a:r>
              <a:rPr lang="ru-RU" sz="1600" b="1" dirty="0" smtClean="0">
                <a:solidFill>
                  <a:schemeClr val="tx1"/>
                </a:solidFill>
              </a:rPr>
              <a:t>году </a:t>
            </a:r>
            <a:r>
              <a:rPr lang="ru-RU" sz="1600" b="1" dirty="0">
                <a:solidFill>
                  <a:schemeClr val="tx1"/>
                </a:solidFill>
              </a:rPr>
              <a:t>– </a:t>
            </a:r>
            <a:r>
              <a:rPr lang="ru-RU" sz="1600" b="1" dirty="0" err="1" smtClean="0">
                <a:solidFill>
                  <a:schemeClr val="tx1"/>
                </a:solidFill>
              </a:rPr>
              <a:t>и.о.завед</a:t>
            </a:r>
            <a:r>
              <a:rPr lang="ru-RU" sz="1600" b="1" dirty="0" smtClean="0">
                <a:solidFill>
                  <a:schemeClr val="tx1"/>
                </a:solidFill>
              </a:rPr>
              <a:t>. </a:t>
            </a:r>
            <a:r>
              <a:rPr lang="ru-RU" sz="1600" b="1" dirty="0" smtClean="0"/>
              <a:t>Дубакова </a:t>
            </a:r>
            <a:r>
              <a:rPr lang="ru-RU" sz="1600" b="1" dirty="0"/>
              <a:t>Т</a:t>
            </a:r>
            <a:r>
              <a:rPr lang="ru-RU" sz="1600" b="1" dirty="0" smtClean="0">
                <a:solidFill>
                  <a:schemeClr val="tx1"/>
                </a:solidFill>
              </a:rPr>
              <a:t>.Н.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3. Ознакомление </a:t>
            </a:r>
            <a:r>
              <a:rPr lang="ru-RU" sz="1600" b="1" dirty="0">
                <a:solidFill>
                  <a:schemeClr val="tx1"/>
                </a:solidFill>
              </a:rPr>
              <a:t>с резолюцией традиционного августовского совещания представителей общего образования – </a:t>
            </a:r>
            <a:r>
              <a:rPr lang="ru-RU" sz="1600" b="1" dirty="0" err="1" smtClean="0">
                <a:solidFill>
                  <a:schemeClr val="tx1"/>
                </a:solidFill>
              </a:rPr>
              <a:t>и.о.заведующей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/>
              <a:t>Д</a:t>
            </a:r>
            <a:r>
              <a:rPr lang="ru-RU" sz="1600" b="1" dirty="0" smtClean="0">
                <a:solidFill>
                  <a:schemeClr val="tx1"/>
                </a:solidFill>
              </a:rPr>
              <a:t>убакова Т. Н</a:t>
            </a:r>
            <a:r>
              <a:rPr lang="ru-RU" sz="1600" b="1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4. Направления </a:t>
            </a:r>
            <a:r>
              <a:rPr lang="ru-RU" sz="1600" b="1" dirty="0">
                <a:solidFill>
                  <a:schemeClr val="tx1"/>
                </a:solidFill>
              </a:rPr>
              <a:t>деятельности коллектива на </a:t>
            </a:r>
            <a:r>
              <a:rPr lang="ru-RU" sz="1600" b="1" dirty="0" smtClean="0">
                <a:solidFill>
                  <a:schemeClr val="tx1"/>
                </a:solidFill>
              </a:rPr>
              <a:t>2020-2021 </a:t>
            </a:r>
            <a:r>
              <a:rPr lang="ru-RU" sz="1600" b="1" dirty="0">
                <a:solidFill>
                  <a:schemeClr val="tx1"/>
                </a:solidFill>
              </a:rPr>
              <a:t>уч. год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  <a:r>
              <a:rPr lang="ru-RU" sz="1600" b="1" dirty="0">
                <a:solidFill>
                  <a:schemeClr val="tx1"/>
                </a:solidFill>
              </a:rPr>
              <a:t> Выборы состава творческих </a:t>
            </a:r>
            <a:r>
              <a:rPr lang="ru-RU" sz="1600" b="1" dirty="0" smtClean="0">
                <a:solidFill>
                  <a:schemeClr val="tx1"/>
                </a:solidFill>
              </a:rPr>
              <a:t>групп, МС – зам. зав. по ВМР.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5. </a:t>
            </a:r>
            <a:r>
              <a:rPr lang="ru-RU" sz="1600" b="1" dirty="0" smtClean="0"/>
              <a:t>Представление 2 этапа Программы развития на </a:t>
            </a:r>
            <a:r>
              <a:rPr lang="ru-RU" sz="1600" b="1" dirty="0"/>
              <a:t>2019-2022 г</a:t>
            </a:r>
            <a:r>
              <a:rPr lang="ru-RU" sz="1600" b="1" dirty="0" smtClean="0"/>
              <a:t>., реализация вариативной части ООП: программы «Экономика-детям», программы по профилактике ДДТТ – зам. зав. по ВМР.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>
                <a:solidFill>
                  <a:schemeClr val="tx1"/>
                </a:solidFill>
              </a:rPr>
              <a:t>6. Утверждение годового  плана работы МБДОУ на 2020-2021 уч. г., календарно-тематического плана.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7. </a:t>
            </a:r>
            <a:r>
              <a:rPr lang="ru-RU" sz="1600" b="1" dirty="0" smtClean="0"/>
              <a:t>Утверждение</a:t>
            </a:r>
            <a:r>
              <a:rPr lang="ru-RU" sz="1600" b="1" dirty="0" smtClean="0">
                <a:solidFill>
                  <a:srgbClr val="FFC000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рабочих программ </a:t>
            </a:r>
            <a:r>
              <a:rPr lang="ru-RU" sz="1600" b="1" dirty="0" smtClean="0">
                <a:solidFill>
                  <a:schemeClr val="tx1"/>
                </a:solidFill>
              </a:rPr>
              <a:t>педагогов и педагогических проектов.</a:t>
            </a:r>
            <a:endParaRPr lang="ru-RU" sz="16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8. Утверждение </a:t>
            </a:r>
            <a:r>
              <a:rPr lang="ru-RU" sz="1600" b="1" dirty="0">
                <a:solidFill>
                  <a:schemeClr val="tx1"/>
                </a:solidFill>
              </a:rPr>
              <a:t>циклограмм работы </a:t>
            </a:r>
            <a:r>
              <a:rPr lang="ru-RU" sz="1600" b="1" dirty="0" smtClean="0">
                <a:solidFill>
                  <a:schemeClr val="tx1"/>
                </a:solidFill>
              </a:rPr>
              <a:t>специалистов, расписания, учебного плана, режима ОД, положения о ППк ДОУ, календарного воспитательно-образовательного графика работы ДОУ.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600" b="1" dirty="0">
                <a:solidFill>
                  <a:schemeClr val="tx1"/>
                </a:solidFill>
              </a:rPr>
              <a:t>9</a:t>
            </a:r>
            <a:r>
              <a:rPr lang="ru-RU" sz="1600" b="1" dirty="0" smtClean="0">
                <a:solidFill>
                  <a:schemeClr val="tx1"/>
                </a:solidFill>
              </a:rPr>
              <a:t>. Аттестация педагогов на 2020-2021 уч. </a:t>
            </a:r>
            <a:r>
              <a:rPr lang="ru-RU" sz="1600" b="1" dirty="0">
                <a:solidFill>
                  <a:schemeClr val="tx1"/>
                </a:solidFill>
              </a:rPr>
              <a:t>г</a:t>
            </a:r>
            <a:r>
              <a:rPr lang="ru-RU" sz="1600" b="1" dirty="0" smtClean="0">
                <a:solidFill>
                  <a:schemeClr val="tx1"/>
                </a:solidFill>
              </a:rPr>
              <a:t>од</a:t>
            </a:r>
            <a:r>
              <a:rPr lang="ru-RU" sz="1600" b="1" dirty="0">
                <a:solidFill>
                  <a:schemeClr val="tx1"/>
                </a:solidFill>
              </a:rPr>
              <a:t>. </a:t>
            </a:r>
            <a:r>
              <a:rPr lang="ru-RU" sz="1600" b="1" dirty="0" smtClean="0">
                <a:solidFill>
                  <a:schemeClr val="tx1"/>
                </a:solidFill>
              </a:rPr>
              <a:t>- зам</a:t>
            </a:r>
            <a:r>
              <a:rPr lang="ru-RU" sz="1600" b="1" dirty="0">
                <a:solidFill>
                  <a:schemeClr val="tx1"/>
                </a:solidFill>
              </a:rPr>
              <a:t>. зав</a:t>
            </a:r>
            <a:r>
              <a:rPr lang="ru-RU" sz="1600" b="1" dirty="0" smtClean="0">
                <a:solidFill>
                  <a:schemeClr val="tx1"/>
                </a:solidFill>
              </a:rPr>
              <a:t>. по ВМР.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10. Выработка и обсуждение проекта  решения педсовета № 1.</a:t>
            </a:r>
          </a:p>
        </p:txBody>
      </p:sp>
    </p:spTree>
    <p:extLst>
      <p:ext uri="{BB962C8B-B14F-4D97-AF65-F5344CB8AC3E}">
        <p14:creationId xmlns="" xmlns:p14="http://schemas.microsoft.com/office/powerpoint/2010/main" val="263888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476672"/>
            <a:ext cx="7056784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Итоги летней оздоровительной	работы</a:t>
            </a:r>
            <a:br>
              <a:rPr lang="ru-RU" sz="3100" dirty="0" smtClean="0">
                <a:solidFill>
                  <a:schemeClr val="tx1"/>
                </a:solidFill>
              </a:rPr>
            </a:br>
            <a:endParaRPr lang="ru-RU" sz="31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7639999" cy="489654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Цель:</a:t>
            </a:r>
            <a:r>
              <a:rPr lang="ru-RU" sz="1600" dirty="0">
                <a:solidFill>
                  <a:schemeClr val="tx1"/>
                </a:solidFill>
              </a:rPr>
              <a:t> с</a:t>
            </a:r>
            <a:r>
              <a:rPr lang="ru-RU" sz="1600" dirty="0" smtClean="0">
                <a:solidFill>
                  <a:schemeClr val="tx1"/>
                </a:solidFill>
              </a:rPr>
              <a:t>оздание </a:t>
            </a:r>
            <a:r>
              <a:rPr lang="ru-RU" sz="1600" dirty="0">
                <a:solidFill>
                  <a:schemeClr val="tx1"/>
                </a:solidFill>
              </a:rPr>
              <a:t>в МБДОУ максимально эффективных условий для организации оздоровительной работы и развития познавательных интересов воспитанников в летний период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/>
          </a:p>
          <a:p>
            <a:r>
              <a:rPr lang="ru-RU" sz="1600" b="1" dirty="0"/>
              <a:t>Задачи:</a:t>
            </a:r>
          </a:p>
          <a:p>
            <a:r>
              <a:rPr lang="ru-RU" sz="1600" dirty="0"/>
              <a:t>- сохранять и укреплять физическое и психическое здоровье дошкольников;</a:t>
            </a:r>
          </a:p>
          <a:p>
            <a:r>
              <a:rPr lang="ru-RU" sz="1600" dirty="0"/>
              <a:t>- формировать у детей привычек к здоровому образу жизни;</a:t>
            </a:r>
          </a:p>
          <a:p>
            <a:r>
              <a:rPr lang="ru-RU" sz="1600" dirty="0"/>
              <a:t>- формировать навыки безопасного поведения в быту и на природе;</a:t>
            </a:r>
          </a:p>
          <a:p>
            <a:r>
              <a:rPr lang="ru-RU" sz="1600" dirty="0"/>
              <a:t>-развивать познавательный интерес детей;</a:t>
            </a:r>
          </a:p>
          <a:p>
            <a:r>
              <a:rPr lang="ru-RU" sz="1600" dirty="0"/>
              <a:t>-повышать компетентность педагогов в вопросах организации летней оздоровительной работы;</a:t>
            </a:r>
          </a:p>
          <a:p>
            <a:r>
              <a:rPr lang="ru-RU" sz="1600" dirty="0"/>
              <a:t>- обеспечивать методическое сопровождение для планирования и организации летнего отдыха детей;</a:t>
            </a:r>
          </a:p>
          <a:p>
            <a:r>
              <a:rPr lang="ru-RU" sz="1600" dirty="0"/>
              <a:t>- повышать компетентность родителей в вопросах организации летнего отдыха детей;</a:t>
            </a:r>
          </a:p>
          <a:p>
            <a:r>
              <a:rPr lang="ru-RU" sz="1600" dirty="0"/>
              <a:t>- взаимодействовать с семьей в вопросах организации воспитательного процесса.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30" name="Picture 6" descr="C:\Users\User\Desktop\28538_3.jp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96000">
            <a:off x="7912712" y="126195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46691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128792" cy="72008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Направления </a:t>
            </a:r>
            <a:r>
              <a:rPr lang="ru-RU" sz="2800" dirty="0">
                <a:solidFill>
                  <a:schemeClr val="tx1"/>
                </a:solidFill>
              </a:rPr>
              <a:t>деятельности коллектива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на 2020-2021 </a:t>
            </a:r>
            <a:r>
              <a:rPr lang="ru-RU" sz="2800" dirty="0">
                <a:solidFill>
                  <a:schemeClr val="tx1"/>
                </a:solidFill>
              </a:rPr>
              <a:t>уч. год.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836712"/>
            <a:ext cx="7704856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1400" dirty="0"/>
              <a:t>Реализация второго этапа (основного: 2020-2021 уч. г.) Программы развития ДОУ на 2019-2022 годы осуществляется в форме следующих инновационных проектов.</a:t>
            </a:r>
          </a:p>
          <a:p>
            <a:r>
              <a:rPr lang="ru-RU" sz="1400" dirty="0"/>
              <a:t>Проект «Качество образования». Цель. Создание условий для обеспечения уровня и качества подготовки выпускников ДОУ требованиям ФГОС ДО для участия всех заинтересованных субъектов в управлении качеством образования и обеспечения объективной оценки соответствия образовательной деятельности требованиям ФГОС ДО. </a:t>
            </a:r>
          </a:p>
          <a:p>
            <a:r>
              <a:rPr lang="ru-RU" sz="1400" dirty="0"/>
              <a:t>Проект «Активный педагог». Цель. Развитие педагогического потенциала, повышение профессиональной компетентности педагогов в соответствие с </a:t>
            </a:r>
            <a:r>
              <a:rPr lang="ru-RU" sz="1400" dirty="0" err="1"/>
              <a:t>Профстандартом</a:t>
            </a:r>
            <a:r>
              <a:rPr lang="ru-RU" sz="1400" dirty="0"/>
              <a:t> педагога ДО. </a:t>
            </a:r>
          </a:p>
          <a:p>
            <a:r>
              <a:rPr lang="ru-RU" sz="1400" dirty="0"/>
              <a:t>Проект «Школа молодого педагога».  Вторая ступень: «Школа становления молодого педагога». Ее задачей является оказание помощи в становлении педагога (посещение занятий и других режимных моментов у педагогов-наставников, обучение анализу и самоанализу). </a:t>
            </a:r>
          </a:p>
          <a:p>
            <a:r>
              <a:rPr lang="ru-RU" sz="1400" dirty="0"/>
              <a:t>Проект «Семейная гостиная». Цель.  Актуализация позиции партнерства между детским садом, родителями и социальным окружением. </a:t>
            </a:r>
          </a:p>
          <a:p>
            <a:r>
              <a:rPr lang="ru-RU" sz="1400" dirty="0"/>
              <a:t>Проект «Здоровый дошколёнок». Цель. Сохранение и укрепление физического и психического здоровья детей, формирование у воспитанников, педагогов, родителей ответственности в деле сохранения собственного здоровья. </a:t>
            </a:r>
          </a:p>
          <a:p>
            <a:r>
              <a:rPr lang="ru-RU" sz="1400" dirty="0"/>
              <a:t>Проект «Управление». Цель. Модернизация системы управления ДОУ в условиях внедрения ФГОС ДО, обеспечение развития системы самооценки качества образования и эффективности работы в сочетании с информационной открытостью. </a:t>
            </a:r>
          </a:p>
          <a:p>
            <a:endParaRPr lang="ru-RU" sz="20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2034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Autofit/>
          </a:bodyPr>
          <a:lstStyle/>
          <a:p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Цели и задачи на 2020-2021 учебный год</a:t>
            </a:r>
            <a:br>
              <a:rPr lang="ru-RU" alt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7632848" cy="4896543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/>
              <a:t>Цель. Обеспечение условий для функционирования ДОУ как открытого, современного учреждения, реализующего качественные образовательные услуги, максимально удовлетворяющие социальный заказ государства и родительского сообщества ДОУ.</a:t>
            </a:r>
          </a:p>
          <a:p>
            <a:r>
              <a:rPr lang="ru-RU" sz="2900" dirty="0"/>
              <a:t>Задачи. </a:t>
            </a:r>
          </a:p>
          <a:p>
            <a:r>
              <a:rPr lang="ru-RU" sz="2900" dirty="0"/>
              <a:t>Продолжить внедрение в образовательный процесс современных педагогических технологий, в том числе информационных.</a:t>
            </a:r>
          </a:p>
          <a:p>
            <a:r>
              <a:rPr lang="ru-RU" sz="2900" dirty="0"/>
              <a:t> Продолжить работу по психолого-педагогическому сопровождению детей с ОВЗ в условиях инклюзивного образования с учетом ФГОС ДО.</a:t>
            </a:r>
          </a:p>
          <a:p>
            <a:r>
              <a:rPr lang="ru-RU" sz="2900" dirty="0"/>
              <a:t> Выстроить работу педагогического коллектива по выявлению и сопровождению одаренных детей с включением их в мероприятия спортивной, технической и социальной направленности.</a:t>
            </a:r>
          </a:p>
          <a:p>
            <a:r>
              <a:rPr lang="ru-RU" sz="2900" dirty="0"/>
              <a:t>Обеспечить предоставление ДОУ дополнительных образовательных услуг в соответствии с интересами детей и потребностями семьи, в том числе платных.</a:t>
            </a:r>
          </a:p>
          <a:p>
            <a:r>
              <a:rPr lang="ru-RU" sz="2900" dirty="0"/>
              <a:t>Повысить уровень активности всех субъектов образовательного процесса через развитие инновационных форм и методов взаимодействия с родителями (проектный метод, консультативный пункт, дистанционные образовательные технологии).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88904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1"/>
            <a:ext cx="7632848" cy="720079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Анализ </a:t>
            </a:r>
            <a:r>
              <a:rPr lang="ru-RU" sz="2400" dirty="0"/>
              <a:t>пополнения городской базы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dirty="0"/>
              <a:t>Одаренные дети»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7632848" cy="4968551"/>
          </a:xfrm>
        </p:spPr>
        <p:txBody>
          <a:bodyPr>
            <a:noAutofit/>
          </a:bodyPr>
          <a:lstStyle/>
          <a:p>
            <a:r>
              <a:rPr lang="ru-RU" sz="1600" dirty="0"/>
              <a:t>В 1 полугодии 2019-2020 уч. г . 41 ребёнок , что составляет 17,2% от общего количества детей ДОУ стали лауреатами, призерами и победителями очных и заочных конкурсов разного уровня; </a:t>
            </a:r>
          </a:p>
          <a:p>
            <a:r>
              <a:rPr lang="ru-RU" sz="1600" dirty="0"/>
              <a:t>Во 2 полугодии – 53 ребенка (22,2%) от общего количества детей ДОУ стали лауреатами, призерами и победителями очных и заочных конкурсов разного уровня, что на 12 детей (5%) больше по сравнению с 1 полугодием</a:t>
            </a:r>
            <a:r>
              <a:rPr lang="ru-RU" sz="1600" dirty="0" smtClean="0"/>
              <a:t>. </a:t>
            </a:r>
            <a:endParaRPr lang="ru-RU" sz="1600" dirty="0"/>
          </a:p>
          <a:p>
            <a:r>
              <a:rPr lang="ru-RU" sz="1600" u="sng" dirty="0"/>
              <a:t>Выводы:</a:t>
            </a:r>
          </a:p>
          <a:p>
            <a:r>
              <a:rPr lang="ru-RU" sz="1600" dirty="0"/>
              <a:t>Таким образом, при сравнении достижений обучающихся ДОУ за два полугодия </a:t>
            </a:r>
            <a:r>
              <a:rPr lang="ru-RU" sz="1600" dirty="0" smtClean="0"/>
              <a:t>2019-2020 учебного </a:t>
            </a:r>
            <a:r>
              <a:rPr lang="ru-RU" sz="1600" dirty="0"/>
              <a:t>года, намечается положительная динамика результативности участия воспитанников в конкурсных мероприятиях творческой направленности. </a:t>
            </a:r>
          </a:p>
          <a:p>
            <a:r>
              <a:rPr lang="ru-RU" sz="1600" dirty="0"/>
              <a:t>Однако, у отдельных педагогов отсутствует заинтересованность в совершенствовании работы с одаренными детьми (старшая </a:t>
            </a:r>
            <a:r>
              <a:rPr lang="ru-RU" sz="1600" dirty="0" smtClean="0"/>
              <a:t>общеразвивающей направленности гр</a:t>
            </a:r>
            <a:r>
              <a:rPr lang="ru-RU" sz="1600" dirty="0"/>
              <a:t>. «Дюймовочка», специалисты ДОУ).</a:t>
            </a:r>
          </a:p>
          <a:p>
            <a:r>
              <a:rPr lang="ru-RU" sz="1600" dirty="0"/>
              <a:t>Проводится недостаточная работа с родителями одарённых обучающихся.</a:t>
            </a:r>
          </a:p>
          <a:p>
            <a:r>
              <a:rPr lang="ru-RU" sz="1600" dirty="0"/>
              <a:t>Дети не вовлечены в конкурсы </a:t>
            </a:r>
            <a:r>
              <a:rPr lang="ru-RU" sz="1600" u="sng" dirty="0"/>
              <a:t>интеллектуальной, социальной, спортивной и технической </a:t>
            </a:r>
            <a:r>
              <a:rPr lang="ru-RU" sz="1600" dirty="0"/>
              <a:t> направленности.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620211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8"/>
          </a:xfrm>
        </p:spPr>
        <p:txBody>
          <a:bodyPr>
            <a:noAutofit/>
          </a:bodyPr>
          <a:lstStyle/>
          <a:p>
            <a:r>
              <a:rPr lang="ru-RU" sz="2800" dirty="0"/>
              <a:t>Анализ пополнения городской базы «Передовой опыт</a:t>
            </a:r>
            <a:r>
              <a:rPr lang="ru-RU" sz="2800" dirty="0" smtClean="0"/>
              <a:t>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560840" cy="453650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1 полугодии 2019-2020 уч. г. 24 педагога, что составляет 82,8 % от общего количества педагогов ДОУ представляли свой педагогический опыт на разных уровнях через участие в очных и заочных конкурсах, фестивалях, ЕМД , ГТГ (победы, лауреаты), публикации в СМИ. </a:t>
            </a:r>
          </a:p>
          <a:p>
            <a:r>
              <a:rPr lang="ru-RU" dirty="0"/>
              <a:t>Во 2 полугодии – 29 педагогов, что составляет 100 % от общего количества педагогов ДОУ представляли свой педагогический опыт на разных уровнях через участие в очных и заочных конкурсах, фестивалях, ЕМД , ГТГ (победы, лауреаты), публикации в СМИ.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41624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128792" cy="64807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Изменения в содержании ООП, АООП ДОУ.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1268760"/>
            <a:ext cx="7704856" cy="4896544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/>
              <a:t>Часть, формируемая </a:t>
            </a:r>
            <a:r>
              <a:rPr lang="ru-RU" u="sng" dirty="0"/>
              <a:t>участниками образовательных отношений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дополнена </a:t>
            </a:r>
            <a:r>
              <a:rPr lang="ru-RU" dirty="0"/>
              <a:t>парциальной программой естественно - научной направленности «Экономика – детям» для детей старшего дошкольного возраста, разработанной на основе авторской программы А</a:t>
            </a:r>
            <a:r>
              <a:rPr lang="ru-RU" dirty="0" smtClean="0"/>
              <a:t>. Д</a:t>
            </a:r>
            <a:r>
              <a:rPr lang="ru-RU" dirty="0"/>
              <a:t>. Шатовой «Дошкольник и экономика</a:t>
            </a:r>
            <a:r>
              <a:rPr lang="ru-RU" dirty="0" smtClean="0"/>
              <a:t>»; </a:t>
            </a:r>
          </a:p>
          <a:p>
            <a:r>
              <a:rPr lang="ru-RU" dirty="0" smtClean="0"/>
              <a:t>рабочей </a:t>
            </a:r>
            <a:r>
              <a:rPr lang="ru-RU" dirty="0"/>
              <a:t>программой физкультурно-оздоровительного развития детей раннего и дошкольного возраста «Здоровый малыш», разработанной на основе парциальной программы «Физическая культура в детском саду» Л.И. </a:t>
            </a:r>
            <a:r>
              <a:rPr lang="ru-RU" dirty="0" err="1" smtClean="0"/>
              <a:t>Пензулаевой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программой </a:t>
            </a:r>
            <a:r>
              <a:rPr lang="ru-RU" dirty="0"/>
              <a:t>по профилактике детского дорожно-транспортного </a:t>
            </a:r>
            <a:r>
              <a:rPr lang="ru-RU" dirty="0" smtClean="0"/>
              <a:t>травматизма (2020 г. - победа в региональном конкурсном отборе в рамках реализации государственной программы РФ «Развитие транспортной системы»).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6115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7" y="404664"/>
            <a:ext cx="6264696" cy="7200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Программа «Экономика-детям».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12776"/>
            <a:ext cx="7920879" cy="449844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Парциальная </a:t>
            </a:r>
            <a:r>
              <a:rPr lang="ru-RU" dirty="0">
                <a:solidFill>
                  <a:schemeClr val="tx1"/>
                </a:solidFill>
              </a:rPr>
              <a:t>программа естественно - научной направленности </a:t>
            </a: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>
                <a:solidFill>
                  <a:schemeClr val="tx1"/>
                </a:solidFill>
              </a:rPr>
              <a:t>Экономика – детям» </a:t>
            </a:r>
            <a:r>
              <a:rPr lang="ru-RU" dirty="0" smtClean="0">
                <a:solidFill>
                  <a:schemeClr val="tx1"/>
                </a:solidFill>
              </a:rPr>
              <a:t>для </a:t>
            </a:r>
            <a:r>
              <a:rPr lang="ru-RU" dirty="0">
                <a:solidFill>
                  <a:schemeClr val="tx1"/>
                </a:solidFill>
              </a:rPr>
              <a:t>детей старшего дошкольного возраста,  </a:t>
            </a:r>
            <a:r>
              <a:rPr lang="ru-RU" dirty="0" smtClean="0">
                <a:solidFill>
                  <a:schemeClr val="tx1"/>
                </a:solidFill>
              </a:rPr>
              <a:t>разработанная </a:t>
            </a:r>
            <a:r>
              <a:rPr lang="ru-RU" dirty="0">
                <a:solidFill>
                  <a:schemeClr val="tx1"/>
                </a:solidFill>
              </a:rPr>
              <a:t>на основе авторской программы </a:t>
            </a:r>
            <a:r>
              <a:rPr lang="ru-RU" dirty="0" smtClean="0">
                <a:solidFill>
                  <a:schemeClr val="tx1"/>
                </a:solidFill>
              </a:rPr>
              <a:t>А.Д</a:t>
            </a:r>
            <a:r>
              <a:rPr lang="ru-RU" dirty="0">
                <a:solidFill>
                  <a:schemeClr val="tx1"/>
                </a:solidFill>
              </a:rPr>
              <a:t>. Шатовой «Дошкольник и экономика</a:t>
            </a:r>
            <a:r>
              <a:rPr lang="ru-RU" dirty="0" smtClean="0">
                <a:solidFill>
                  <a:schemeClr val="tx1"/>
                </a:solidFill>
              </a:rPr>
              <a:t>».</a:t>
            </a:r>
          </a:p>
          <a:p>
            <a:r>
              <a:rPr lang="ru-RU" b="1" dirty="0">
                <a:solidFill>
                  <a:schemeClr val="tx1"/>
                </a:solidFill>
              </a:rPr>
              <a:t>Цель программы: </a:t>
            </a:r>
            <a:r>
              <a:rPr lang="ru-RU" dirty="0">
                <a:solidFill>
                  <a:schemeClr val="tx1"/>
                </a:solidFill>
              </a:rPr>
              <a:t>заложить основы экономического образа мышления у ребенка – дошкольника, осознание им того, каков «я» в мире экономических ценностей и как себя вести в нем. </a:t>
            </a:r>
          </a:p>
          <a:p>
            <a:r>
              <a:rPr lang="ru-RU" dirty="0">
                <a:solidFill>
                  <a:schemeClr val="tx1"/>
                </a:solidFill>
              </a:rPr>
              <a:t>Программа составлена для двух возрастных групп: старшей (первый год обучения.) и подготовительной (2-год обучения) и реализуется в течение учебного года в каждой возрастной группе.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u="sng" dirty="0">
                <a:solidFill>
                  <a:schemeClr val="tx1"/>
                </a:solidFill>
              </a:rPr>
              <a:t>Программа составлена с </a:t>
            </a:r>
            <a:r>
              <a:rPr lang="ru-RU" u="sng" dirty="0" smtClean="0">
                <a:solidFill>
                  <a:schemeClr val="tx1"/>
                </a:solidFill>
              </a:rPr>
              <a:t>учётом </a:t>
            </a:r>
            <a:r>
              <a:rPr lang="ru-RU" u="sng" dirty="0">
                <a:solidFill>
                  <a:schemeClr val="tx1"/>
                </a:solidFill>
              </a:rPr>
              <a:t>интеграции </a:t>
            </a:r>
            <a:r>
              <a:rPr lang="ru-RU" u="sng" dirty="0" smtClean="0">
                <a:solidFill>
                  <a:schemeClr val="tx1"/>
                </a:solidFill>
              </a:rPr>
              <a:t> образовательных областей. </a:t>
            </a:r>
            <a:endParaRPr lang="ru-RU" u="sng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97777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6705</TotalTime>
  <Words>1814</Words>
  <Application>Microsoft Office PowerPoint</Application>
  <PresentationFormat>Экран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Кнопка</vt:lpstr>
      <vt:lpstr>               Установочный педагогический совет:  «Приоритетные задачи работы  МБДОУ № 21 «Золотой ключик»  на 2020-2021  учебный год»  </vt:lpstr>
      <vt:lpstr>Повестка </vt:lpstr>
      <vt:lpstr> Итоги летней оздоровительной работы </vt:lpstr>
      <vt:lpstr>Направления деятельности коллектива  на 2020-2021 уч. год. </vt:lpstr>
      <vt:lpstr>Цели и задачи на 2020-2021 учебный год </vt:lpstr>
      <vt:lpstr> Анализ пополнения городской базы  «Одаренные дети» </vt:lpstr>
      <vt:lpstr>Анализ пополнения городской базы «Передовой опыт» </vt:lpstr>
      <vt:lpstr>Изменения в содержании ООП, АООП ДОУ.</vt:lpstr>
      <vt:lpstr>Программа «Экономика-детям».</vt:lpstr>
      <vt:lpstr>Разделы программы.</vt:lpstr>
      <vt:lpstr>    Программа Развития на 2019-2022 годы МБДОУ № 21 «Золотой ключик» (2 этап).   </vt:lpstr>
      <vt:lpstr>Проект «Школа молодого педагога» Цель. Формирование профессиональной деятельности молодого педагога.      </vt:lpstr>
      <vt:lpstr>  Проект «Семейная гостиная»  Цель.  Актуализация позиции партнерства между детским садом, родителями и социальным окружением.  </vt:lpstr>
      <vt:lpstr>Проект «Здоровый дошколёнок»</vt:lpstr>
      <vt:lpstr> Проект «Управление» </vt:lpstr>
      <vt:lpstr>    Программа по профилактике детского дорожно-транспортного травматизма на 2019-2022 годы.  </vt:lpstr>
      <vt:lpstr> Проект решения Педагогического совета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Установочный педагогический совет:  «Приоритетные задачи работы  МБДОУ № 21 «Золотой ключик» на 2018-2019  учебный год»</dc:title>
  <dc:creator>User</dc:creator>
  <cp:lastModifiedBy>RePack by SPecialiST</cp:lastModifiedBy>
  <cp:revision>100</cp:revision>
  <cp:lastPrinted>2020-08-26T01:59:45Z</cp:lastPrinted>
  <dcterms:created xsi:type="dcterms:W3CDTF">2018-08-29T02:22:35Z</dcterms:created>
  <dcterms:modified xsi:type="dcterms:W3CDTF">2020-09-06T15:16:45Z</dcterms:modified>
</cp:coreProperties>
</file>