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5"/>
  </p:notesMasterIdLst>
  <p:sldIdLst>
    <p:sldId id="256" r:id="rId2"/>
    <p:sldId id="272" r:id="rId3"/>
    <p:sldId id="258" r:id="rId4"/>
    <p:sldId id="276" r:id="rId5"/>
    <p:sldId id="275" r:id="rId6"/>
    <p:sldId id="279" r:id="rId7"/>
    <p:sldId id="277" r:id="rId8"/>
    <p:sldId id="280" r:id="rId9"/>
    <p:sldId id="281" r:id="rId10"/>
    <p:sldId id="282" r:id="rId11"/>
    <p:sldId id="283" r:id="rId12"/>
    <p:sldId id="284" r:id="rId13"/>
    <p:sldId id="260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3707" autoAdjust="0"/>
  </p:normalViewPr>
  <p:slideViewPr>
    <p:cSldViewPr snapToGrid="0">
      <p:cViewPr varScale="1">
        <p:scale>
          <a:sx n="64" d="100"/>
          <a:sy n="64" d="100"/>
        </p:scale>
        <p:origin x="-9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0B529-DC19-47AF-8D59-FDBF3323AE3E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07227-D32C-45B6-A9FC-1A77643158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19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07227-D32C-45B6-A9FC-1A77643158A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2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home/&#1056;&#1077;&#1082;&#1086;&#1084;&#1077;&#1085;&#1076;&#1072;&#1094;&#1080;&#1080;%20&#1088;&#1086;&#1076;&#1080;&#1090;&#1077;&#1083;&#1103;&#1084;%20&#1087;&#1086;%20&#1101;&#1082;&#1086;&#1085;&#1086;&#1084;&#1080;&#1095;&#1077;&#1089;&#1082;&#1086;&#1084;&#1091;%20&#1074;&#1086;&#1089;&#1087;&#1080;&#1090;&#1072;&#1085;&#1080;&#1102;%20&#1076;&#1077;&#1090;&#1077;&#1081;%20&#1074;%20&#1089;&#1077;&#1084;&#1100;&#1077;.docx" TargetMode="External"/><Relationship Id="rId2" Type="http://schemas.openxmlformats.org/officeDocument/2006/relationships/hyperlink" Target="https://cloud.mail.ru/home/&#1040;&#1079;&#1073;&#1091;&#1082;&#1072;%20&#1075;&#1085;&#1086;&#1084;&#1072;%20&#1069;&#1082;&#1086;&#1085;&#1086;&#1084;&#1072;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oud.mail.ru/home/&#1057;&#1077;&#1084;&#1077;&#1081;&#1085;&#1072;&#1103;%20&#1101;&#1082;&#1086;&#1085;&#1086;&#1084;&#1080;&#1082;&#1072;.doc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jBXn/27a9LVjK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4vq1/4JcUVbYh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.mail.ru/attach/16055131190251433737/0;1/?x-email=tatyanka2910@mail.ru&amp;folder-id=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7875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Педсовет № 2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: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«Пути формирования основ финансовой грамотности у детей старшего дошкольного возраста в соответствии с ФГОС ДО ». 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4067" y="2361617"/>
            <a:ext cx="2735403" cy="330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2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83250" y="1950719"/>
            <a:ext cx="2947482" cy="8795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Ход </a:t>
            </a:r>
            <a:r>
              <a:rPr lang="ru-RU" b="1" dirty="0">
                <a:solidFill>
                  <a:srgbClr val="7030A0"/>
                </a:solidFill>
              </a:rPr>
              <a:t>игры: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7270980"/>
              </p:ext>
            </p:extLst>
          </p:nvPr>
        </p:nvGraphicFramePr>
        <p:xfrm>
          <a:off x="3283132" y="430518"/>
          <a:ext cx="8686470" cy="6329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7455"/>
                <a:gridCol w="4509015"/>
              </a:tblGrid>
              <a:tr h="4455134">
                <a:tc>
                  <a:txBody>
                    <a:bodyPr/>
                    <a:lstStyle/>
                    <a:p>
                      <a:pPr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Ведущий: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Чтоб наполнить соцблагами корзинку</a:t>
                      </a:r>
                      <a:endParaRPr lang="ru-RU" sz="1600" b="0" baseline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Теорией надо овладеть.</a:t>
                      </a:r>
                      <a:endParaRPr lang="ru-RU" sz="1600" b="0" baseline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Интеллектуальная разминка,</a:t>
                      </a:r>
                      <a:endParaRPr lang="ru-RU" sz="1600" b="0" baseline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Как звон монет сейчас будет звенеть!</a:t>
                      </a:r>
                      <a:endParaRPr lang="ru-RU" sz="1600" b="0" baseline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Задание№ 1: </a:t>
                      </a:r>
                      <a:endParaRPr lang="ru-RU" sz="1600" baseline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Нам много нужно для занятий</a:t>
                      </a:r>
                      <a:endParaRPr lang="ru-RU" sz="1600" b="0" baseline="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45021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Экономических понятий.</a:t>
                      </a:r>
                      <a:endParaRPr lang="ru-RU" sz="1600" b="0" baseline="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45021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Кто их припомнит побыстрей.</a:t>
                      </a:r>
                      <a:endParaRPr lang="ru-RU" sz="1600" b="0" baseline="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Тот и окажется умней! 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Команды по очереди называют экономические термины.</a:t>
                      </a:r>
                    </a:p>
                    <a:p>
                      <a:pPr marL="0" lvl="0" indent="0">
                        <a:lnSpc>
                          <a:spcPts val="1585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Задание№ 2:</a:t>
                      </a:r>
                      <a:endParaRPr lang="ru-RU" sz="1600" baseline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Кто копейке знает счет</a:t>
                      </a:r>
                      <a:endParaRPr lang="ru-RU" sz="1600" b="0" baseline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5021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 конкурс следующий пойдет,</a:t>
                      </a:r>
                      <a:endParaRPr lang="ru-RU" sz="1600" b="0" baseline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5021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Ни секунды не теряя,</a:t>
                      </a:r>
                      <a:endParaRPr lang="ru-RU" sz="1600" b="0" baseline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5021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Он нам быстро назовет</a:t>
                      </a:r>
                      <a:endParaRPr lang="ru-RU" sz="1600" b="0" baseline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5021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Сто пословиц, поговорок</a:t>
                      </a:r>
                      <a:endParaRPr lang="ru-RU" sz="1600" b="0" baseline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45021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 финансы и расчет.       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Игроки по очереди называют пословицы, поговорки.</a:t>
                      </a:r>
                    </a:p>
                    <a:p>
                      <a:pPr indent="45021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ru-RU" sz="1350" baseline="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Задание № 3: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228600" marR="0" lvl="0" indent="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Этот конкурс музыкальный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27051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И к победе тот придет,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27051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Кто больше песен назовет,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27051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Частушек, арий разных лет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27051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Про веселый звон монет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                                     Команды по очереди напевают по одной строчке.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Задание № 4 -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разгадай загадку: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Первой команде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Возьми ты первую из нот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И к ней добавь ты слово «ход»,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Получишь то, о чем мечтает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Любой, кто бизнес начинает.  (доход)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Второй команде: 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Судно по озеру плывет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И тяжелый груз везет,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Но стоит букву заменить,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Ты сможешь акции купить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(баржа - биржа)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lvl="0" indent="0">
                        <a:lnSpc>
                          <a:spcPts val="1585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endParaRPr lang="ru-RU" sz="135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1645777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585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endParaRPr lang="ru-RU" sz="1350" baseline="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lvl="0" indent="0">
                        <a:lnSpc>
                          <a:spcPts val="1585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s://img2.pngindir.com/20180726/ljy/kisspng-arithmetic-child-number-abacus-mathematics-5b59585b4dec10.373458731532581979319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1177" y="4902924"/>
            <a:ext cx="4110446" cy="188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monety-optom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20595" y="4632960"/>
            <a:ext cx="3387633" cy="2151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6443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Ход игры:</a:t>
            </a:r>
            <a:endParaRPr lang="ru-RU" dirty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056" y="391885"/>
            <a:ext cx="8334103" cy="616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9496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Эффективный приём для работы — разрешение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кроссвордов требующих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от ребят размышления.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6639" y="478971"/>
            <a:ext cx="8273143" cy="558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3955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40823"/>
            <a:ext cx="3265713" cy="458419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Проект решения педагогического совета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5051" y="478971"/>
            <a:ext cx="8364704" cy="611341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5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 </a:t>
            </a:r>
            <a:r>
              <a:rPr lang="ru-RU" sz="5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в образовательном процессе различных форм и </a:t>
            </a:r>
            <a:r>
              <a:rPr lang="ru-RU" sz="5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методов, способствующих развитию </a:t>
            </a:r>
            <a:r>
              <a:rPr lang="ru-RU" sz="5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детей к познанию экономической картины мира. </a:t>
            </a:r>
            <a:r>
              <a:rPr lang="ru-RU" sz="5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</a:t>
            </a:r>
            <a:r>
              <a:rPr lang="ru-RU" sz="5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педагоги ДОУ. Срок: постоянно.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ru-RU" sz="5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Оформить  центры активности по экономическому воспитанию (средние, старшие, подготовительные группы). </a:t>
            </a:r>
            <a:r>
              <a:rPr lang="ru-RU" sz="5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</a:t>
            </a:r>
            <a:r>
              <a:rPr lang="ru-RU" sz="5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воспитатели. Срок: до10.02.2021 г.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ru-RU" sz="5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Педагогам пополнить РППС играми  и пособиями по </a:t>
            </a:r>
            <a:r>
              <a:rPr lang="ru-RU" sz="5200" dirty="0">
                <a:solidFill>
                  <a:schemeClr val="tx1"/>
                </a:solidFill>
                <a:latin typeface="Times New Roman"/>
                <a:ea typeface="Calibri"/>
              </a:rPr>
              <a:t>экономическому </a:t>
            </a:r>
            <a:r>
              <a:rPr lang="ru-RU" sz="5200" dirty="0" smtClean="0">
                <a:solidFill>
                  <a:schemeClr val="tx1"/>
                </a:solidFill>
                <a:latin typeface="Times New Roman"/>
                <a:ea typeface="Calibri"/>
              </a:rPr>
              <a:t>воспитанию. </a:t>
            </a:r>
            <a:r>
              <a:rPr lang="ru-RU" sz="5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Ответственные:</a:t>
            </a:r>
            <a:r>
              <a:rPr lang="ru-RU" sz="5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воспитатели ДОУ. Срок: до 10.02.2021 г.</a:t>
            </a: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Clr>
                <a:srgbClr val="40BAD2"/>
              </a:buClr>
              <a:buFont typeface="Wingdings 2" pitchFamily="18" charset="2"/>
              <a:buAutoNum type="arabicPeriod"/>
            </a:pPr>
            <a:r>
              <a:rPr lang="ru-RU" sz="5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Организовать и провести  сюжетно-ролевую игру (в рамках проектной деятельности) с детьми подготовительной группы «Дюймовочка». </a:t>
            </a:r>
            <a:r>
              <a:rPr lang="ru-RU" sz="5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Ответственные:</a:t>
            </a:r>
            <a:r>
              <a:rPr lang="ru-RU" sz="5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воспитатели </a:t>
            </a:r>
            <a:r>
              <a:rPr lang="ru-RU" sz="5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группы. </a:t>
            </a:r>
            <a:r>
              <a:rPr lang="ru-RU" sz="5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Срок: до </a:t>
            </a:r>
            <a:r>
              <a:rPr lang="ru-RU" sz="5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10.03.2021 </a:t>
            </a:r>
            <a:r>
              <a:rPr lang="ru-RU" sz="5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Clr>
                <a:srgbClr val="40BAD2"/>
              </a:buClr>
              <a:buFont typeface="Wingdings 2" pitchFamily="18" charset="2"/>
              <a:buAutoNum type="arabicPeriod"/>
            </a:pPr>
            <a:r>
              <a:rPr lang="ru-RU" sz="5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Открытый показ интеллектуально-познавательной игры «Путешествие по стране Экономике», старшая логопедическая группа «Буратино». </a:t>
            </a:r>
            <a:r>
              <a:rPr lang="ru-RU" sz="52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</a:t>
            </a:r>
            <a:r>
              <a:rPr lang="ru-RU" sz="5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группы. Срок: до 10.03.2021 г.</a:t>
            </a:r>
            <a:endParaRPr lang="ru-RU" sz="5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Clr>
                <a:srgbClr val="40BAD2"/>
              </a:buClr>
              <a:buFont typeface="Wingdings 2" pitchFamily="18" charset="2"/>
              <a:buAutoNum type="arabicPeriod"/>
            </a:pPr>
            <a:r>
              <a:rPr lang="ru-RU" sz="5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Пополнять информационные центры для родителей рекомендациями по экономическому воспитанию детей (буклеты, папки-передвижки, консультации и др.). </a:t>
            </a:r>
            <a:r>
              <a:rPr lang="ru-RU" sz="5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</a:t>
            </a:r>
            <a:r>
              <a:rPr lang="ru-RU" sz="5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педагоги ДОУ. Срок: постоянно</a:t>
            </a:r>
            <a:r>
              <a:rPr lang="ru-RU" sz="5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Clr>
                <a:srgbClr val="40BAD2"/>
              </a:buClr>
              <a:buFont typeface="Wingdings 2" pitchFamily="18" charset="2"/>
              <a:buAutoNum type="arabicPeriod"/>
            </a:pPr>
            <a:r>
              <a:rPr lang="ru-RU" sz="5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Разработать информационные листки «Рекомендации родителям по экономическому воспитанию старших дошкольников». </a:t>
            </a:r>
            <a:r>
              <a:rPr lang="ru-RU" sz="52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</a:t>
            </a:r>
            <a:r>
              <a:rPr lang="ru-RU" sz="5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зав. по ВМР. </a:t>
            </a:r>
            <a:r>
              <a:rPr lang="ru-RU" sz="5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Срок: </a:t>
            </a:r>
            <a:r>
              <a:rPr lang="ru-RU" sz="5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01.12.2020 г.</a:t>
            </a:r>
            <a:endParaRPr lang="ru-RU" sz="5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Clr>
                <a:srgbClr val="40BAD2"/>
              </a:buClr>
              <a:buNone/>
            </a:pPr>
            <a:endParaRPr lang="ru-RU" sz="3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lvl="0" indent="457200">
              <a:lnSpc>
                <a:spcPct val="170000"/>
              </a:lnSpc>
              <a:spcBef>
                <a:spcPts val="0"/>
              </a:spcBef>
              <a:buClr>
                <a:srgbClr val="40BAD2"/>
              </a:buClr>
              <a:buNone/>
            </a:pP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://cloud.mail.ru/home/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Азбука%20гнома%20Эконома.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doc</a:t>
            </a:r>
            <a:endParaRPr lang="ru-RU" sz="4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>
              <a:lnSpc>
                <a:spcPct val="170000"/>
              </a:lnSpc>
              <a:spcBef>
                <a:spcPts val="0"/>
              </a:spcBef>
              <a:buClr>
                <a:srgbClr val="40BAD2"/>
              </a:buClr>
              <a:buNone/>
            </a:pP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://cloud.mail.ru/home/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Рекомендации%20родителям%20по%20экономическому%20воспитанию%20детей%20в%20семье.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docx</a:t>
            </a:r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457200">
              <a:lnSpc>
                <a:spcPct val="170000"/>
              </a:lnSpc>
              <a:spcBef>
                <a:spcPts val="0"/>
              </a:spcBef>
              <a:buClr>
                <a:srgbClr val="40BAD2"/>
              </a:buClr>
              <a:buNone/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https://cloud.mail.ru/home/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Семейная%20экономика.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docx</a:t>
            </a:r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70000"/>
              </a:lnSpc>
              <a:spcBef>
                <a:spcPts val="0"/>
              </a:spcBef>
              <a:buAutoNum type="arabicPeriod"/>
            </a:pP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0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Повестка </a:t>
            </a:r>
            <a:r>
              <a:rPr lang="ru-RU" sz="2800" b="1" dirty="0" smtClean="0">
                <a:solidFill>
                  <a:srgbClr val="002060"/>
                </a:solidFill>
              </a:rPr>
              <a:t>педсовета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6265" y="721453"/>
            <a:ext cx="8380602" cy="5263295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pPr marL="0" lvl="0" indent="0">
              <a:buClr>
                <a:srgbClr val="40BAD2"/>
              </a:buClr>
              <a:buNone/>
            </a:pPr>
            <a:r>
              <a:rPr lang="ru-RU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Реализация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парциальной Программы естественно-научной направленности «Экономика – детям» для детей старшего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возраста,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разработанная на основе авторской программы А.Д.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Шатовой. Ответственные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Дубакова Т. Н.,  Халюзова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Л.В.,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регламент 10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мин. </a:t>
            </a:r>
          </a:p>
          <a:p>
            <a:pPr marL="0" lvl="0" indent="0">
              <a:buClr>
                <a:srgbClr val="40BAD2"/>
              </a:buCl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005BD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https://e.mail.ru/attach/16055113801820245495/0%3B2/?x-email=tatyanka2910%40mail.ru&amp;folder-id=0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buClr>
                <a:srgbClr val="40BAD2"/>
              </a:buCl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Презентация проекта «Тропинка в экономику», старшая логопедическая группа «Буратино». Ответственные: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Кичак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О.Н., Левенкова Н.В.,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регламент 10 мин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5BD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marL="0" lvl="0" indent="0">
              <a:buClr>
                <a:srgbClr val="40BAD2"/>
              </a:buClr>
              <a:buNone/>
            </a:pPr>
            <a:r>
              <a:rPr lang="ru-RU" dirty="0" smtClean="0">
                <a:solidFill>
                  <a:srgbClr val="005BD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5BD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https://cloud.mail.ru/public/jBXn/27a9LVjKi</a:t>
            </a:r>
            <a:r>
              <a:rPr lang="ru-RU" dirty="0" smtClean="0">
                <a:solidFill>
                  <a:srgbClr val="005BD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3. «Давайте поиграем» - презентация проекта по развитию экономической грамотности  у старших дошкольников, через сюжетно-ролевую игру, подготовительная общеразвивающая группа «Дюймовочка». Ответственные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Комарницкая Л.В., Собянина Л. Н., регламент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 мин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u="sng" dirty="0" smtClean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https</a:t>
            </a:r>
            <a:r>
              <a:rPr lang="en-US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://</a:t>
            </a:r>
            <a:r>
              <a:rPr lang="en-US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cloud.mail.ru/public/4vq1/4JcUVbYhY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финансовую тему, как одна из форм  знакомства детей с миром финансов (презентация пособия «Мы играм в экономику»). Ответственная: Халюзова Л.В., регламент 7 мин.</a:t>
            </a:r>
            <a:r>
              <a:rPr lang="ru-RU" u="sng" dirty="0">
                <a:solidFill>
                  <a:srgbClr val="005BD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u="sng" dirty="0">
                <a:solidFill>
                  <a:srgbClr val="005BD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https://e.mail.ru/attach/16055131190251433737/0%3B1/?x-email=tatyanka2910%40mail.ru&amp;folder-id=0</a:t>
            </a:r>
            <a:endParaRPr lang="ru-RU" u="sng" dirty="0" smtClean="0">
              <a:solidFill>
                <a:srgbClr val="005BD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 Игра –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азминка «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Экономолесица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».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Ответственная: Халюзова Л.В., регламент 7 мин.</a:t>
            </a:r>
            <a:endParaRPr lang="ru-RU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Выработка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совместного проекта решения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педсовет</a:t>
            </a:r>
            <a:r>
              <a:rPr lang="ru-RU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с </a:t>
            </a:r>
            <a:r>
              <a:rPr lang="ru-RU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указанием сроков и ответственных</a:t>
            </a:r>
            <a:r>
              <a:rPr lang="ru-RU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Ответственные: Дубакова Т. Н., Халюзова Л. В.</a:t>
            </a:r>
          </a:p>
          <a:p>
            <a:endParaRPr lang="ru-RU" sz="19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13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184" y="237068"/>
            <a:ext cx="8633254" cy="547793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Цель:</a:t>
            </a:r>
            <a:r>
              <a:rPr lang="ru-RU" sz="2800" dirty="0">
                <a:solidFill>
                  <a:srgbClr val="7030A0"/>
                </a:solidFill>
              </a:rPr>
              <a:t>.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компетентности педагогов по вопросу экономического воспитания дошкольников.</a:t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</a:rPr>
              <a:t>Задачи: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     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знания педагогов в области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экономического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воспитания дошкольников: формирования предпосылок финансовой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грамотности;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познакомить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методами и технологиями экономического воспитания;</a:t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совершенствовать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способность педагогов мобилизовать в профессиональной деятельности свои знания и умения.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</a:rPr>
              <a:t>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88" y="3769254"/>
            <a:ext cx="2746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51" y="4504796"/>
            <a:ext cx="2746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794" y="2659063"/>
            <a:ext cx="2746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85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Актуальность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7467" y="567267"/>
            <a:ext cx="8500533" cy="5511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Roboto"/>
              </a:rPr>
              <a:t>     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Изменения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происходящие в жизни общества, оказывают огромное влияние на воспитание и образование молодого поколения нашей страны. Меняются идеи, ценности, многие личностные качества, на которые ориентировались взрослые и дети. Услышав громкое название «Экономическое воспитание дошкольников», многие из Вас подумают: «Это еще зачем? Стоит ли торопить время? Ведь впереди школа, там всему и научат». Даже сочетание понятий «дошкольник и экономика» вызывают у многих внутренний протест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По 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данным психологов, старшие дошкольники начинают выделять себя в системе взаимоотношений через предметно-операционную деятельность, в частности трудовую. Именно в этот период происходит скачок в становлении личности, и, естественно, упустить из виду этот период взрослым никак нельзя. Цель экономического воспитания – раскрыть ребенку окружающий его предметный мир, как мир духовных и материальных ценностей, как часть общечеловеческой культуры и в процессе познания научить соответствующим формам поведения. В настоящее время, в связи с переходом России к рыночным отношениям, значительно повышаются требования к экономической грамотности, как взрослых, так и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42938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91414" cy="4601183"/>
          </a:xfrm>
        </p:spPr>
        <p:txBody>
          <a:bodyPr>
            <a:normAutofit/>
          </a:bodyPr>
          <a:lstStyle/>
          <a:p>
            <a:r>
              <a:rPr lang="ru-RU" sz="1600" b="1" spc="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1600" b="1" spc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spc="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21 «Детский сад </a:t>
            </a:r>
            <a:r>
              <a:rPr lang="ru-RU" sz="1600" b="1" spc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spc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spc="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Золотой ключик» комбинированного вида»</a:t>
            </a:r>
            <a:r>
              <a:rPr lang="ru-RU" sz="1600" spc="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pc="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0534" y="253351"/>
            <a:ext cx="8349220" cy="5996448"/>
          </a:xfrm>
        </p:spPr>
        <p:txBody>
          <a:bodyPr>
            <a:normAutofit/>
          </a:bodyPr>
          <a:lstStyle/>
          <a:p>
            <a:pPr marL="342900" lvl="0" indent="-342900" algn="ctr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Реализация парциальной Программы естественно-научной направленности «Экономика – детям» для детей старшего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возраста,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разработанная на основе авторской программы А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Д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Шатовой </a:t>
            </a:r>
          </a:p>
          <a:p>
            <a:pPr marL="342900" lvl="0" indent="-342900" algn="ctr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Подготовили: Т.Н. Дубакова</a:t>
            </a:r>
          </a:p>
          <a:p>
            <a:pPr marL="0" lvl="0" indent="0" algn="r" defTabSz="457200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Л.В. Халюзова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0880" y="4479686"/>
            <a:ext cx="2391470" cy="217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78732">
            <a:off x="5609159" y="5036366"/>
            <a:ext cx="174307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55191">
            <a:off x="4500373" y="4675061"/>
            <a:ext cx="174307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1263" y="3428206"/>
            <a:ext cx="174307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35867" y="253351"/>
            <a:ext cx="8856134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5BD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https://e.mail.ru/attach/16055113801820245495/0%3B2/?</a:t>
            </a:r>
            <a:r>
              <a:rPr lang="ru-RU" sz="1600" u="sng" dirty="0" smtClean="0">
                <a:solidFill>
                  <a:srgbClr val="005BD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x-email=tatyanka2910%40mail.ru&amp;folder-id=0 </a:t>
            </a:r>
            <a:endParaRPr lang="ru-RU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1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Open Sans"/>
              </a:rPr>
              <a:t>Создание </a:t>
            </a:r>
            <a:r>
              <a:rPr lang="ru-RU" sz="2800" dirty="0">
                <a:solidFill>
                  <a:srgbClr val="002060"/>
                </a:solidFill>
                <a:latin typeface="Open Sans"/>
              </a:rPr>
              <a:t>системы работы по экономическому  воспитанию детей </a:t>
            </a:r>
            <a:r>
              <a:rPr lang="ru-RU" sz="2800" dirty="0" smtClean="0">
                <a:solidFill>
                  <a:srgbClr val="002060"/>
                </a:solidFill>
                <a:latin typeface="Open Sans"/>
              </a:rPr>
              <a:t>старшего дошкольного </a:t>
            </a:r>
            <a:r>
              <a:rPr lang="ru-RU" sz="2800" dirty="0">
                <a:solidFill>
                  <a:srgbClr val="002060"/>
                </a:solidFill>
                <a:latin typeface="Open Sans"/>
              </a:rPr>
              <a:t>возраста через проектную  </a:t>
            </a:r>
            <a:r>
              <a:rPr lang="ru-RU" sz="2800" dirty="0" smtClean="0">
                <a:solidFill>
                  <a:srgbClr val="002060"/>
                </a:solidFill>
                <a:latin typeface="Open Sans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Open Sans"/>
              </a:rPr>
            </a:br>
            <a:r>
              <a:rPr lang="ru-RU" sz="2800" dirty="0" smtClean="0">
                <a:solidFill>
                  <a:srgbClr val="002060"/>
                </a:solidFill>
                <a:latin typeface="Open Sans"/>
              </a:rPr>
              <a:t>деятельность</a:t>
            </a:r>
            <a:r>
              <a:rPr lang="ru-RU" sz="2800" dirty="0">
                <a:solidFill>
                  <a:srgbClr val="002060"/>
                </a:solidFill>
                <a:latin typeface="Open Sans"/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79655"/>
            <a:ext cx="8128000" cy="580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48600" y="185619"/>
            <a:ext cx="4207932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5BD1"/>
                </a:solidFill>
                <a:latin typeface="Arial"/>
                <a:ea typeface="Times New Roman"/>
                <a:cs typeface="Times New Roman"/>
                <a:hlinkClick r:id="rId3"/>
              </a:rPr>
              <a:t/>
            </a:r>
            <a:br>
              <a:rPr lang="ru-RU" dirty="0">
                <a:solidFill>
                  <a:srgbClr val="005BD1"/>
                </a:solidFill>
                <a:latin typeface="Arial"/>
                <a:ea typeface="Times New Roman"/>
                <a:cs typeface="Times New Roman"/>
                <a:hlinkClick r:id="rId3"/>
              </a:rPr>
            </a:br>
            <a:r>
              <a:rPr lang="ru-RU" sz="1600" dirty="0">
                <a:solidFill>
                  <a:srgbClr val="005BD1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3"/>
              </a:rPr>
              <a:t>https://</a:t>
            </a:r>
            <a:r>
              <a:rPr lang="ru-RU" sz="1600" dirty="0" smtClean="0">
                <a:solidFill>
                  <a:srgbClr val="005BD1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3"/>
              </a:rPr>
              <a:t>cloud.mail.ru/public/jBXn/27a9LVjKi</a:t>
            </a:r>
            <a:r>
              <a:rPr lang="ru-RU" sz="1600" dirty="0" smtClean="0">
                <a:solidFill>
                  <a:srgbClr val="005BD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5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01725" cy="460118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Open Sans"/>
              </a:rPr>
              <a:t>Создание системы работы по экономическому  воспитанию детей старшего дошкольного возраста через проектную  </a:t>
            </a:r>
            <a:br>
              <a:rPr lang="ru-RU" sz="2800" dirty="0">
                <a:solidFill>
                  <a:srgbClr val="002060"/>
                </a:solidFill>
                <a:latin typeface="Open Sans"/>
              </a:rPr>
            </a:br>
            <a:r>
              <a:rPr lang="ru-RU" sz="2800" dirty="0">
                <a:solidFill>
                  <a:srgbClr val="002060"/>
                </a:solidFill>
                <a:latin typeface="Open Sans"/>
              </a:rPr>
              <a:t>деятельность.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6134" y="423334"/>
            <a:ext cx="8085666" cy="618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61298" y="441868"/>
            <a:ext cx="4493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https://cloud.mail.ru/public/4vq1/4JcUVbYhY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23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spc="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Лэпбук</a:t>
            </a:r>
            <a:r>
              <a:rPr lang="ru-RU" sz="2800" b="1" spc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на финансовую тему, как одна из форм  знакомства детей с миром финансов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4877" y="298994"/>
            <a:ext cx="8339666" cy="626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94666" y="6146623"/>
            <a:ext cx="8119533" cy="32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3"/>
              </a:rPr>
              <a:t>https://e.mail.ru/attach/16055131190251433737/0%3B1/?x-email=tatyanka2910%40mail.ru&amp;folder-id=0</a:t>
            </a:r>
            <a:endParaRPr lang="ru-RU" sz="14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5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345414" cy="4601183"/>
          </a:xfrm>
        </p:spPr>
        <p:txBody>
          <a:bodyPr>
            <a:normAutofit/>
          </a:bodyPr>
          <a:lstStyle/>
          <a:p>
            <a:pPr>
              <a:lnSpc>
                <a:spcPts val="1585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Интеллектуальная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экономическая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игра-разминка: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Экономолесица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»: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670559"/>
            <a:ext cx="7800218" cy="578249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1585"/>
              </a:lnSpc>
              <a:spcAft>
                <a:spcPts val="0"/>
              </a:spcAft>
              <a:buNone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lnSpc>
                <a:spcPts val="1585"/>
              </a:lnSpc>
              <a:spcAft>
                <a:spcPts val="0"/>
              </a:spcAft>
              <a:buNone/>
            </a:pPr>
            <a:endParaRPr lang="ru-RU" sz="28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lnSpc>
                <a:spcPts val="1585"/>
              </a:lnSpc>
              <a:spcAft>
                <a:spcPts val="0"/>
              </a:spcAft>
              <a:buNone/>
            </a:pPr>
            <a:endParaRPr lang="ru-RU" sz="9600" b="1" dirty="0" smtClean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lnSpc>
                <a:spcPts val="1585"/>
              </a:lnSpc>
              <a:spcAft>
                <a:spcPts val="0"/>
              </a:spcAft>
              <a:buNone/>
            </a:pPr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Цели </a:t>
            </a:r>
            <a:r>
              <a:rPr lang="ru-RU" sz="96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игры</a:t>
            </a:r>
            <a:r>
              <a:rPr lang="ru-RU" sz="96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endParaRPr lang="ru-RU" sz="9600" dirty="0" smtClean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lnSpc>
                <a:spcPts val="1585"/>
              </a:lnSpc>
              <a:spcAft>
                <a:spcPts val="0"/>
              </a:spcAft>
              <a:buNone/>
            </a:pPr>
            <a:endParaRPr lang="ru-RU" sz="9600" dirty="0" smtClean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● активизация </a:t>
            </a:r>
            <a:r>
              <a:rPr lang="ru-RU" sz="96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мыслительных 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процессов;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● закрепление </a:t>
            </a:r>
            <a:r>
              <a:rPr lang="ru-RU" sz="96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знаний экономической терминологии, песен, пословиц, поговорок о деньгах, богатстве и т.д</a:t>
            </a:r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ru-RU" sz="9600" dirty="0" smtClean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lnSpc>
                <a:spcPts val="1585"/>
              </a:lnSpc>
              <a:spcAft>
                <a:spcPts val="0"/>
              </a:spcAft>
              <a:buNone/>
            </a:pPr>
            <a:endParaRPr lang="ru-RU" sz="9600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0" indent="0">
              <a:lnSpc>
                <a:spcPts val="1585"/>
              </a:lnSpc>
              <a:spcAft>
                <a:spcPts val="0"/>
              </a:spcAft>
              <a:buNone/>
            </a:pPr>
            <a:r>
              <a:rPr lang="ru-RU" sz="9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Описание </a:t>
            </a:r>
            <a:r>
              <a:rPr lang="ru-RU" sz="9600" b="1" dirty="0">
                <a:solidFill>
                  <a:srgbClr val="7030A0"/>
                </a:solidFill>
                <a:latin typeface="Times New Roman"/>
                <a:ea typeface="Times New Roman"/>
              </a:rPr>
              <a:t>игры</a:t>
            </a:r>
            <a:r>
              <a:rPr lang="ru-RU" sz="9600" dirty="0">
                <a:solidFill>
                  <a:srgbClr val="7030A0"/>
                </a:solidFill>
                <a:latin typeface="Times New Roman"/>
                <a:ea typeface="Times New Roman"/>
              </a:rPr>
              <a:t>: </a:t>
            </a:r>
            <a:endParaRPr lang="ru-RU" sz="9600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96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● </a:t>
            </a:r>
            <a:r>
              <a:rPr lang="ru-RU" sz="96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играют </a:t>
            </a:r>
            <a:r>
              <a:rPr lang="ru-RU" sz="9600" dirty="0">
                <a:solidFill>
                  <a:srgbClr val="7030A0"/>
                </a:solidFill>
                <a:latin typeface="Times New Roman"/>
                <a:ea typeface="Times New Roman"/>
              </a:rPr>
              <a:t>2 команды воспитателей.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96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● </a:t>
            </a:r>
            <a:r>
              <a:rPr lang="ru-RU" sz="9600" dirty="0">
                <a:solidFill>
                  <a:srgbClr val="7030A0"/>
                </a:solidFill>
                <a:latin typeface="Times New Roman"/>
                <a:ea typeface="Times New Roman"/>
              </a:rPr>
              <a:t>в</a:t>
            </a:r>
            <a:r>
              <a:rPr lang="ru-RU" sz="96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едущий </a:t>
            </a:r>
            <a:r>
              <a:rPr lang="ru-RU" sz="9600" dirty="0">
                <a:solidFill>
                  <a:srgbClr val="7030A0"/>
                </a:solidFill>
                <a:latin typeface="Times New Roman"/>
                <a:ea typeface="Times New Roman"/>
              </a:rPr>
              <a:t>дает задание, команды отвечают </a:t>
            </a:r>
            <a:r>
              <a:rPr lang="ru-RU" sz="96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по очереди</a:t>
            </a:r>
            <a:r>
              <a:rPr lang="ru-RU" sz="9600" dirty="0">
                <a:solidFill>
                  <a:srgbClr val="7030A0"/>
                </a:solidFill>
                <a:latin typeface="Times New Roman"/>
                <a:ea typeface="Times New Roman"/>
              </a:rPr>
              <a:t>. </a:t>
            </a:r>
            <a:endParaRPr lang="ru-RU" sz="9600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96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● </a:t>
            </a:r>
            <a:r>
              <a:rPr lang="ru-RU" sz="9600" dirty="0">
                <a:solidFill>
                  <a:srgbClr val="7030A0"/>
                </a:solidFill>
                <a:latin typeface="Times New Roman"/>
                <a:ea typeface="Times New Roman"/>
              </a:rPr>
              <a:t>з</a:t>
            </a:r>
            <a:r>
              <a:rPr lang="ru-RU" sz="96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а </a:t>
            </a:r>
            <a:r>
              <a:rPr lang="ru-RU" sz="9600" dirty="0">
                <a:solidFill>
                  <a:srgbClr val="7030A0"/>
                </a:solidFill>
                <a:latin typeface="Times New Roman"/>
                <a:ea typeface="Times New Roman"/>
              </a:rPr>
              <a:t>правильный ответ в кассу команды кладется монета (5 копеек). </a:t>
            </a:r>
            <a:endParaRPr lang="ru-RU" sz="9600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96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● </a:t>
            </a:r>
            <a:r>
              <a:rPr lang="ru-RU" sz="9600" dirty="0">
                <a:solidFill>
                  <a:srgbClr val="7030A0"/>
                </a:solidFill>
                <a:latin typeface="Times New Roman"/>
                <a:ea typeface="Times New Roman"/>
              </a:rPr>
              <a:t>п</a:t>
            </a:r>
            <a:r>
              <a:rPr lang="ru-RU" sz="96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обеждает </a:t>
            </a:r>
            <a:r>
              <a:rPr lang="ru-RU" sz="9600" dirty="0">
                <a:solidFill>
                  <a:srgbClr val="7030A0"/>
                </a:solidFill>
                <a:latin typeface="Times New Roman"/>
                <a:ea typeface="Times New Roman"/>
              </a:rPr>
              <a:t>команда, которая набрала большую сумму.</a:t>
            </a:r>
          </a:p>
          <a:p>
            <a:pPr marL="0" indent="0">
              <a:lnSpc>
                <a:spcPts val="1585"/>
              </a:lnSpc>
              <a:spcAft>
                <a:spcPts val="0"/>
              </a:spcAft>
              <a:buNone/>
            </a:pPr>
            <a:endParaRPr lang="ru-RU" sz="11200" dirty="0" smtClean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ru-RU" sz="2800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ru-RU" sz="2800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86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3012</TotalTime>
  <Words>845</Words>
  <Application>Microsoft Office PowerPoint</Application>
  <PresentationFormat>Произвольный</PresentationFormat>
  <Paragraphs>100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Рамка</vt:lpstr>
      <vt:lpstr>Педсовет № 2  Тема : «Пути формирования основ финансовой грамотности у детей старшего дошкольного возраста в соответствии с ФГОС ДО ». </vt:lpstr>
      <vt:lpstr>Повестка педсовета </vt:lpstr>
      <vt:lpstr>Цель:. повышение компетентности педагогов по вопросу экономического воспитания дошкольников. Задачи:        расширить знания педагогов в области экономического воспитания дошкольников: формирования предпосылок финансовой грамотности;      познакомить с методами и технологиями экономического воспитания;       совершенствовать способность педагогов мобилизовать в профессиональной деятельности свои знания и умения.  </vt:lpstr>
      <vt:lpstr>Актуальность</vt:lpstr>
      <vt:lpstr>Муниципальное бюджетное дошкольное образовательное учреждение № 21 «Детский сад  «Золотой ключик» комбинированного вида»  </vt:lpstr>
      <vt:lpstr>Создание системы работы по экономическому  воспитанию детей старшего дошкольного возраста через проектную   деятельность.</vt:lpstr>
      <vt:lpstr>Создание системы работы по экономическому  воспитанию детей старшего дошкольного возраста через проектную   деятельность.</vt:lpstr>
      <vt:lpstr>Лэпбук на финансовую тему, как одна из форм  знакомства детей с миром финансов</vt:lpstr>
      <vt:lpstr>Интеллектуальная   экономическая   игра-разминка:   «Экономолесица»: </vt:lpstr>
      <vt:lpstr>   Ход игры:</vt:lpstr>
      <vt:lpstr>Ход игры:</vt:lpstr>
      <vt:lpstr>Эффективный приём для работы — разрешение кроссвордов требующих от ребят размышления. </vt:lpstr>
      <vt:lpstr>Проект решения педагогического совета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 № 2 Тема :«Развитие речи детей старшего дошкольного возраста на основе приобретения опыта в различных видах деятельности»</dc:title>
  <dc:creator>Властелин</dc:creator>
  <cp:lastModifiedBy>RePack by SPecialiST</cp:lastModifiedBy>
  <cp:revision>145</cp:revision>
  <cp:lastPrinted>2019-11-25T04:52:36Z</cp:lastPrinted>
  <dcterms:created xsi:type="dcterms:W3CDTF">2018-11-05T09:16:19Z</dcterms:created>
  <dcterms:modified xsi:type="dcterms:W3CDTF">2020-12-01T03:43:10Z</dcterms:modified>
</cp:coreProperties>
</file>