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58" r:id="rId5"/>
    <p:sldId id="259" r:id="rId6"/>
    <p:sldId id="263" r:id="rId7"/>
    <p:sldId id="264" r:id="rId8"/>
    <p:sldId id="260" r:id="rId9"/>
    <p:sldId id="266" r:id="rId10"/>
    <p:sldId id="261" r:id="rId11"/>
    <p:sldId id="267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AFB1-09E1-4625-8E18-D8B864DB20BA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4B304-45BD-4406-A37F-F0EA74819D5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AFB1-09E1-4625-8E18-D8B864DB20BA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4B304-45BD-4406-A37F-F0EA74819D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AFB1-09E1-4625-8E18-D8B864DB20BA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4B304-45BD-4406-A37F-F0EA74819D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AFB1-09E1-4625-8E18-D8B864DB20BA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4B304-45BD-4406-A37F-F0EA74819D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AFB1-09E1-4625-8E18-D8B864DB20BA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4B304-45BD-4406-A37F-F0EA74819D5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AFB1-09E1-4625-8E18-D8B864DB20BA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4B304-45BD-4406-A37F-F0EA74819D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AFB1-09E1-4625-8E18-D8B864DB20BA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4B304-45BD-4406-A37F-F0EA74819D58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AFB1-09E1-4625-8E18-D8B864DB20BA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4B304-45BD-4406-A37F-F0EA74819D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AFB1-09E1-4625-8E18-D8B864DB20BA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4B304-45BD-4406-A37F-F0EA74819D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AFB1-09E1-4625-8E18-D8B864DB20BA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4B304-45BD-4406-A37F-F0EA74819D58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5AFB1-09E1-4625-8E18-D8B864DB20BA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4B304-45BD-4406-A37F-F0EA74819D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0795AFB1-09E1-4625-8E18-D8B864DB20BA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C54B304-45BD-4406-A37F-F0EA74819D5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Нормативно-правовая база профсоюза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4941168"/>
            <a:ext cx="6858000" cy="1008112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/>
              <a:t>Первичная профсоюзная организация </a:t>
            </a:r>
            <a:endParaRPr lang="ru-RU" b="1" i="1" dirty="0" smtClean="0"/>
          </a:p>
          <a:p>
            <a:r>
              <a:rPr lang="ru-RU" b="1" i="1" dirty="0" smtClean="0"/>
              <a:t>МБДОУ № </a:t>
            </a:r>
            <a:r>
              <a:rPr lang="ru-RU" b="1" i="1" dirty="0" smtClean="0"/>
              <a:t>21 </a:t>
            </a:r>
            <a:r>
              <a:rPr lang="ru-RU" b="1" i="1" dirty="0" smtClean="0"/>
              <a:t> </a:t>
            </a:r>
            <a:r>
              <a:rPr lang="ru-RU" b="1" i="1" dirty="0" smtClean="0"/>
              <a:t>«Золотой ключик»</a:t>
            </a:r>
            <a:endParaRPr lang="ru-RU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941168"/>
            <a:ext cx="1080120" cy="1147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1892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941168"/>
            <a:ext cx="6781800" cy="1231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Коллективный договор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85800"/>
            <a:ext cx="7998618" cy="4543400"/>
          </a:xfrm>
        </p:spPr>
        <p:txBody>
          <a:bodyPr>
            <a:normAutofit fontScale="92500" lnSpcReduction="20000"/>
          </a:bodyPr>
          <a:lstStyle/>
          <a:p>
            <a:endParaRPr lang="ru-RU" b="1" dirty="0" smtClean="0"/>
          </a:p>
          <a:p>
            <a:endParaRPr lang="ru-RU" b="1" dirty="0"/>
          </a:p>
          <a:p>
            <a:r>
              <a:rPr lang="ru-RU" sz="2800" b="1" dirty="0" smtClean="0"/>
              <a:t>КД – правовой акт, регулирующий социально-трудовые отношения в ДОУ, разработанный в соответствии с ТК РФ и иными законодательными и нормативными правовыми актами, заключённый между работниками и работодателем с целью определения взаимных обязательств по защите социально-трудовых прав и профессиональных интересов работников ДОУ и установлению дополнительных социально-экономических, правовых и профессиональных гарантий, льгот и преимуществ для работников.</a:t>
            </a:r>
          </a:p>
          <a:p>
            <a:endParaRPr lang="ru-RU" sz="3200" b="1" dirty="0" smtClean="0"/>
          </a:p>
          <a:p>
            <a:endParaRPr lang="ru-RU" sz="32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941168"/>
            <a:ext cx="1085850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1854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770440" cy="5335488"/>
          </a:xfrm>
        </p:spPr>
        <p:txBody>
          <a:bodyPr>
            <a:normAutofit fontScale="77500" lnSpcReduction="20000"/>
          </a:bodyPr>
          <a:lstStyle/>
          <a:p>
            <a:r>
              <a:rPr lang="ru-RU" sz="3400" b="1" dirty="0" smtClean="0"/>
              <a:t>«Общие </a:t>
            </a:r>
            <a:r>
              <a:rPr lang="ru-RU" sz="3400" b="1" dirty="0" smtClean="0"/>
              <a:t>положения</a:t>
            </a:r>
            <a:r>
              <a:rPr lang="ru-RU" sz="3400" b="1" dirty="0" smtClean="0"/>
              <a:t>»</a:t>
            </a:r>
            <a:endParaRPr lang="ru-RU" sz="3400" b="1" dirty="0" smtClean="0"/>
          </a:p>
          <a:p>
            <a:r>
              <a:rPr lang="ru-RU" sz="3400" b="1" dirty="0" smtClean="0"/>
              <a:t>«Трудовой договор»</a:t>
            </a:r>
          </a:p>
          <a:p>
            <a:r>
              <a:rPr lang="ru-RU" sz="3400" b="1" dirty="0" smtClean="0"/>
              <a:t>«Профессиональная переподготовка и повышение квалификации работников»</a:t>
            </a:r>
          </a:p>
          <a:p>
            <a:r>
              <a:rPr lang="ru-RU" sz="3400" b="1" dirty="0" smtClean="0"/>
              <a:t>«Высвобождение работников и содействие их трудоустройству»</a:t>
            </a:r>
          </a:p>
          <a:p>
            <a:r>
              <a:rPr lang="ru-RU" sz="3400" b="1" dirty="0" smtClean="0"/>
              <a:t>«Рабочее время и время отдыха»</a:t>
            </a:r>
          </a:p>
          <a:p>
            <a:r>
              <a:rPr lang="ru-RU" sz="3400" b="1" dirty="0" smtClean="0"/>
              <a:t>«Оплата и нормирование труда»</a:t>
            </a:r>
          </a:p>
          <a:p>
            <a:r>
              <a:rPr lang="ru-RU" sz="3400" b="1" dirty="0" smtClean="0"/>
              <a:t>«Гарантии и компенсации»</a:t>
            </a:r>
          </a:p>
          <a:p>
            <a:r>
              <a:rPr lang="ru-RU" sz="3400" b="1" dirty="0" smtClean="0"/>
              <a:t>«Охрана труда и здоровья»</a:t>
            </a:r>
          </a:p>
          <a:p>
            <a:r>
              <a:rPr lang="ru-RU" sz="3400" b="1" dirty="0" smtClean="0"/>
              <a:t>«Гарантии прав профсоюзной организации и членов профсоюза»</a:t>
            </a:r>
          </a:p>
          <a:p>
            <a:r>
              <a:rPr lang="ru-RU" sz="3400" b="1" dirty="0" smtClean="0"/>
              <a:t>«Контроль за выполнением КД»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04664"/>
            <a:ext cx="1090613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8985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СПАСИБО ЗА ВНИМАНИЕ!</a:t>
            </a:r>
            <a:endParaRPr lang="ru-RU" sz="32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692696"/>
            <a:ext cx="1085850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266161"/>
            <a:ext cx="5112568" cy="2398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511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Устав профсоюза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Устав – свод правил, регулирующих организацию и порядок деятельности в сфере трудовых, социальных и профессиональных отношений.</a:t>
            </a:r>
            <a:endParaRPr lang="ru-RU" sz="36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941168"/>
            <a:ext cx="1079500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407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85800"/>
            <a:ext cx="7992888" cy="5263480"/>
          </a:xfrm>
        </p:spPr>
        <p:txBody>
          <a:bodyPr>
            <a:normAutofit/>
          </a:bodyPr>
          <a:lstStyle/>
          <a:p>
            <a:r>
              <a:rPr lang="ru-RU" b="1" dirty="0" smtClean="0"/>
              <a:t>«Общие положения»</a:t>
            </a:r>
          </a:p>
          <a:p>
            <a:r>
              <a:rPr lang="ru-RU" b="1" dirty="0" smtClean="0"/>
              <a:t>«Цели, задачи и принципы деятельности профсоюза»</a:t>
            </a:r>
          </a:p>
          <a:p>
            <a:r>
              <a:rPr lang="ru-RU" b="1" dirty="0" smtClean="0"/>
              <a:t>«Членство в профсоюзе»</a:t>
            </a:r>
          </a:p>
          <a:p>
            <a:r>
              <a:rPr lang="ru-RU" b="1" dirty="0" smtClean="0"/>
              <a:t>«Организационная структура  профсоюза»</a:t>
            </a:r>
          </a:p>
          <a:p>
            <a:r>
              <a:rPr lang="ru-RU" b="1" dirty="0" smtClean="0"/>
              <a:t>«Профсоюзные кадры»</a:t>
            </a:r>
          </a:p>
          <a:p>
            <a:r>
              <a:rPr lang="ru-RU" b="1" dirty="0" smtClean="0"/>
              <a:t>«Первичная профсоюзная организация»</a:t>
            </a:r>
          </a:p>
          <a:p>
            <a:r>
              <a:rPr lang="ru-RU" b="1" dirty="0" smtClean="0"/>
              <a:t>«Территориальная организация профсоюза»</a:t>
            </a:r>
          </a:p>
          <a:p>
            <a:r>
              <a:rPr lang="ru-RU" b="1" dirty="0" smtClean="0"/>
              <a:t>«Руководство профсоюзом»</a:t>
            </a:r>
          </a:p>
          <a:p>
            <a:r>
              <a:rPr lang="ru-RU" b="1" dirty="0" smtClean="0"/>
              <a:t>«Единая контрольно-ревизионная служба профсоюза»</a:t>
            </a:r>
          </a:p>
          <a:p>
            <a:r>
              <a:rPr lang="ru-RU" b="1" dirty="0" smtClean="0"/>
              <a:t>«Имущество и финансовая деятельность профсоюза»</a:t>
            </a:r>
          </a:p>
          <a:p>
            <a:r>
              <a:rPr lang="ru-RU" b="1" dirty="0" smtClean="0"/>
              <a:t>«Реорганизация и ликвидация профсоюза»</a:t>
            </a:r>
            <a:endParaRPr lang="ru-RU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924944"/>
            <a:ext cx="1079500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4067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ФЗ «О профессиональных</a:t>
            </a:r>
            <a:r>
              <a:rPr lang="ru-RU" dirty="0" smtClean="0"/>
              <a:t> </a:t>
            </a:r>
            <a:r>
              <a:rPr lang="ru-RU" sz="3600" dirty="0" smtClean="0"/>
              <a:t>союзах, их правах и гарантиях деятельности»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85800"/>
            <a:ext cx="8208292" cy="4399384"/>
          </a:xfrm>
        </p:spPr>
        <p:txBody>
          <a:bodyPr>
            <a:normAutofit fontScale="92500"/>
          </a:bodyPr>
          <a:lstStyle/>
          <a:p>
            <a:r>
              <a:rPr lang="ru-RU" sz="3000" b="1" dirty="0" smtClean="0"/>
              <a:t>ФЗ «О профессиональных союзах, их правах и гарантиях деятельности» - основополагающий акт, регулирующий деятельность профсоюзов.</a:t>
            </a:r>
          </a:p>
          <a:p>
            <a:r>
              <a:rPr lang="ru-RU" sz="3000" b="1" dirty="0" smtClean="0"/>
              <a:t>1-постатейный комментарий закона.</a:t>
            </a:r>
          </a:p>
          <a:p>
            <a:r>
              <a:rPr lang="ru-RU" sz="3000" b="1" dirty="0" smtClean="0"/>
              <a:t>2-нормативные акты, имеющие непосредственное отношение к деятельности профсоюзов.</a:t>
            </a:r>
          </a:p>
          <a:p>
            <a:r>
              <a:rPr lang="ru-RU" sz="3000" b="1" dirty="0" smtClean="0"/>
              <a:t>3-образцы учредительных и процессуальных документов.</a:t>
            </a:r>
          </a:p>
          <a:p>
            <a:endParaRPr lang="ru-RU" sz="1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7293" y="4941168"/>
            <a:ext cx="1079500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6181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Трудовой Кодекс РФ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ТК РФ – основной законодательный акт, регулирующий трудовые отношения работников и работодателей.</a:t>
            </a:r>
          </a:p>
          <a:p>
            <a:r>
              <a:rPr lang="ru-RU" sz="3200" b="1" dirty="0" smtClean="0"/>
              <a:t>Глава 58 «Защита трудовых прав работников профсоюзами» ст.370-378.</a:t>
            </a:r>
            <a:endParaRPr lang="ru-RU" sz="32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0390" y="4941168"/>
            <a:ext cx="1079500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3607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85799"/>
            <a:ext cx="7992888" cy="5335489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Ст. 370 «Право профсоюза на осуществление контроля за соблюдением трудового законодательства и иных нормативных актов, содержащих нормы трудового права»</a:t>
            </a:r>
          </a:p>
          <a:p>
            <a:r>
              <a:rPr lang="ru-RU" b="1" dirty="0" smtClean="0"/>
              <a:t>Ст. 371 «Принятие решений работодателем с учётом мнения профсоюзного органа»</a:t>
            </a:r>
          </a:p>
          <a:p>
            <a:r>
              <a:rPr lang="ru-RU" b="1" dirty="0" smtClean="0"/>
              <a:t>Ст. 372 «Порядок учёта мнения выборного профсоюзного органа, представляющего интересы работников организации при принятии локальных нормативных актов, содержащих нормы трудового права»</a:t>
            </a:r>
          </a:p>
          <a:p>
            <a:r>
              <a:rPr lang="ru-RU" b="1" dirty="0" smtClean="0"/>
              <a:t>Ст. 373 «Порядок учёта </a:t>
            </a:r>
            <a:r>
              <a:rPr lang="ru-RU" b="1" dirty="0"/>
              <a:t>мотивированного </a:t>
            </a:r>
            <a:r>
              <a:rPr lang="ru-RU" b="1" dirty="0" smtClean="0"/>
              <a:t>мнения выборного </a:t>
            </a:r>
            <a:r>
              <a:rPr lang="ru-RU" b="1" dirty="0"/>
              <a:t>профсоюзного органа </a:t>
            </a:r>
            <a:r>
              <a:rPr lang="ru-RU" b="1" dirty="0" smtClean="0"/>
              <a:t>при расторжении трудового договора по инициативе работодателя»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891" y="5517232"/>
            <a:ext cx="1079500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027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85800"/>
            <a:ext cx="8136904" cy="5407496"/>
          </a:xfrm>
        </p:spPr>
        <p:txBody>
          <a:bodyPr>
            <a:normAutofit/>
          </a:bodyPr>
          <a:lstStyle/>
          <a:p>
            <a:r>
              <a:rPr lang="ru-RU" b="1" dirty="0" smtClean="0"/>
              <a:t>Ст. 374 «Гарантии работников, входящих в состав выборных профсоюзных коллегиальных органов и не освобождённых от основной работы»</a:t>
            </a:r>
          </a:p>
          <a:p>
            <a:r>
              <a:rPr lang="ru-RU" b="1" dirty="0" smtClean="0"/>
              <a:t>Ст. 375 «Гарантии освобождённым профсоюзным работникам, избранным в профсоюз»</a:t>
            </a:r>
          </a:p>
          <a:p>
            <a:r>
              <a:rPr lang="ru-RU" b="1" dirty="0" smtClean="0"/>
              <a:t>С. 376 «Гарантии права на труд работникам, являющимися членами выборного профсоюзного органа»</a:t>
            </a:r>
          </a:p>
          <a:p>
            <a:r>
              <a:rPr lang="ru-RU" b="1" dirty="0" smtClean="0"/>
              <a:t>Ст. 377 «Обязанности работодателя по созданию условий для осуществления деятельности выборного профсоюзного органа»</a:t>
            </a:r>
          </a:p>
          <a:p>
            <a:r>
              <a:rPr lang="ru-RU" b="1" dirty="0" smtClean="0"/>
              <a:t>Ст. 378 «Ответственность за нарушение прав профсоюзов»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941168"/>
            <a:ext cx="1079500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109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dirty="0" smtClean="0"/>
              <a:t>Общее положение о первичной профсоюзной организации работников образования и науки РФ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914456" cy="3886200"/>
          </a:xfrm>
        </p:spPr>
        <p:txBody>
          <a:bodyPr>
            <a:normAutofit/>
          </a:bodyPr>
          <a:lstStyle/>
          <a:p>
            <a:r>
              <a:rPr lang="ru-RU" sz="2800" b="1" dirty="0"/>
              <a:t>Общее положение о первичной профсоюзной организации работников образования и науки </a:t>
            </a:r>
            <a:r>
              <a:rPr lang="ru-RU" sz="2800" b="1" dirty="0" smtClean="0"/>
              <a:t>РФ – внутрисоюзный нормативный правовой акт профсоюзной организации, разработанный в соответствии с Уставом Профсоюза.</a:t>
            </a:r>
            <a:endParaRPr lang="ru-RU" sz="28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943021"/>
            <a:ext cx="1079500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9515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85800"/>
            <a:ext cx="8352928" cy="540749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«Общие положения»</a:t>
            </a:r>
          </a:p>
          <a:p>
            <a:r>
              <a:rPr lang="ru-RU" b="1" dirty="0" smtClean="0"/>
              <a:t>«Основные понятия»</a:t>
            </a:r>
          </a:p>
          <a:p>
            <a:r>
              <a:rPr lang="ru-RU" b="1" dirty="0" smtClean="0"/>
              <a:t>«Цели, задачи и принципы деятельности первичной профсоюзной организации»</a:t>
            </a:r>
          </a:p>
          <a:p>
            <a:r>
              <a:rPr lang="ru-RU" b="1" dirty="0" smtClean="0"/>
              <a:t>«Права и обязанности первичной профсоюзной организации»</a:t>
            </a:r>
          </a:p>
          <a:p>
            <a:r>
              <a:rPr lang="ru-RU" b="1" dirty="0" smtClean="0"/>
              <a:t>«Членство в профсоюзе»</a:t>
            </a:r>
          </a:p>
          <a:p>
            <a:r>
              <a:rPr lang="ru-RU" b="1" dirty="0" smtClean="0"/>
              <a:t>«Права, обязанности и ответственность члена профсоюза»</a:t>
            </a:r>
          </a:p>
          <a:p>
            <a:r>
              <a:rPr lang="ru-RU" b="1" dirty="0" smtClean="0"/>
              <a:t>«»Структура, отчёты и выборы, профсоюзные кадры»</a:t>
            </a:r>
          </a:p>
          <a:p>
            <a:r>
              <a:rPr lang="ru-RU" b="1" dirty="0" smtClean="0"/>
              <a:t>«Органы первичной организации профсоюза»</a:t>
            </a:r>
          </a:p>
          <a:p>
            <a:r>
              <a:rPr lang="ru-RU" b="1" dirty="0" smtClean="0"/>
              <a:t>«Контрольно-ревизионная комиссия первичной организации профсоюза»</a:t>
            </a:r>
          </a:p>
          <a:p>
            <a:r>
              <a:rPr lang="ru-RU" b="1" dirty="0" smtClean="0"/>
              <a:t>«Средства и имущество </a:t>
            </a:r>
            <a:r>
              <a:rPr lang="ru-RU" b="1" dirty="0"/>
              <a:t>первичной организации профсоюза</a:t>
            </a:r>
            <a:r>
              <a:rPr lang="ru-RU" b="1" dirty="0" smtClean="0"/>
              <a:t>»</a:t>
            </a:r>
          </a:p>
          <a:p>
            <a:r>
              <a:rPr lang="ru-RU" b="1" dirty="0" smtClean="0"/>
              <a:t>«Реорганизация, </a:t>
            </a:r>
            <a:r>
              <a:rPr lang="ru-RU" b="1" dirty="0"/>
              <a:t>прекращение деятельности </a:t>
            </a:r>
            <a:r>
              <a:rPr lang="ru-RU" b="1" dirty="0" smtClean="0"/>
              <a:t>и ликвидация первичной профсоюзной организации»</a:t>
            </a:r>
          </a:p>
          <a:p>
            <a:r>
              <a:rPr lang="ru-RU" b="1" dirty="0" smtClean="0"/>
              <a:t>«Заключительные положения»</a:t>
            </a:r>
            <a:endParaRPr lang="ru-RU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476672"/>
            <a:ext cx="1079500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9515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118</TotalTime>
  <Words>584</Words>
  <Application>Microsoft Office PowerPoint</Application>
  <PresentationFormat>Экран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NewsPrint</vt:lpstr>
      <vt:lpstr>Нормативно-правовая база профсоюза</vt:lpstr>
      <vt:lpstr>Устав профсоюза </vt:lpstr>
      <vt:lpstr>Презентация PowerPoint</vt:lpstr>
      <vt:lpstr>ФЗ «О профессиональных союзах, их правах и гарантиях деятельности»</vt:lpstr>
      <vt:lpstr>Трудовой Кодекс РФ</vt:lpstr>
      <vt:lpstr>Презентация PowerPoint</vt:lpstr>
      <vt:lpstr>Презентация PowerPoint</vt:lpstr>
      <vt:lpstr>Общее положение о первичной профсоюзной организации работников образования и науки РФ</vt:lpstr>
      <vt:lpstr>Презентация PowerPoint</vt:lpstr>
      <vt:lpstr>Коллективный договор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Нормативно-правовая база профсоюза</dc:title>
  <dc:creator>user</dc:creator>
  <cp:lastModifiedBy>Cortez</cp:lastModifiedBy>
  <cp:revision>15</cp:revision>
  <dcterms:created xsi:type="dcterms:W3CDTF">2013-10-21T13:02:38Z</dcterms:created>
  <dcterms:modified xsi:type="dcterms:W3CDTF">2015-04-18T12:36:26Z</dcterms:modified>
</cp:coreProperties>
</file>