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74" r:id="rId4"/>
    <p:sldId id="261" r:id="rId5"/>
    <p:sldId id="262" r:id="rId6"/>
    <p:sldId id="263" r:id="rId7"/>
    <p:sldId id="273" r:id="rId8"/>
    <p:sldId id="271" r:id="rId9"/>
    <p:sldId id="267" r:id="rId10"/>
    <p:sldId id="270" r:id="rId11"/>
    <p:sldId id="268" r:id="rId12"/>
    <p:sldId id="266" r:id="rId13"/>
    <p:sldId id="272" r:id="rId14"/>
    <p:sldId id="269" r:id="rId15"/>
    <p:sldId id="264" r:id="rId16"/>
    <p:sldId id="265" r:id="rId17"/>
    <p:sldId id="257" r:id="rId18"/>
    <p:sldId id="25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578D-9E96-4D79-831B-ECE50840F6F0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7A41-4B61-47E4-9E3B-BE376B82E2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578D-9E96-4D79-831B-ECE50840F6F0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7A41-4B61-47E4-9E3B-BE376B82E2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578D-9E96-4D79-831B-ECE50840F6F0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7A41-4B61-47E4-9E3B-BE376B82E2C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578D-9E96-4D79-831B-ECE50840F6F0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7A41-4B61-47E4-9E3B-BE376B82E2C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578D-9E96-4D79-831B-ECE50840F6F0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7A41-4B61-47E4-9E3B-BE376B82E2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578D-9E96-4D79-831B-ECE50840F6F0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7A41-4B61-47E4-9E3B-BE376B82E2C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578D-9E96-4D79-831B-ECE50840F6F0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7A41-4B61-47E4-9E3B-BE376B82E2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578D-9E96-4D79-831B-ECE50840F6F0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7A41-4B61-47E4-9E3B-BE376B82E2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578D-9E96-4D79-831B-ECE50840F6F0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7A41-4B61-47E4-9E3B-BE376B82E2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578D-9E96-4D79-831B-ECE50840F6F0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7A41-4B61-47E4-9E3B-BE376B82E2C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578D-9E96-4D79-831B-ECE50840F6F0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7A41-4B61-47E4-9E3B-BE376B82E2C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4A9578D-9E96-4D79-831B-ECE50840F6F0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F9C7A41-4B61-47E4-9E3B-BE376B82E2C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1512168"/>
          </a:xfrm>
        </p:spPr>
        <p:txBody>
          <a:bodyPr/>
          <a:lstStyle/>
          <a:p>
            <a:r>
              <a:rPr lang="ru-RU" dirty="0" smtClean="0"/>
              <a:t>АКЦИЯ «ДЕНЬ ЗЕМЛИ»</a:t>
            </a:r>
            <a:br>
              <a:rPr lang="ru-RU" dirty="0" smtClean="0"/>
            </a:br>
            <a:r>
              <a:rPr lang="ru-RU" dirty="0" smtClean="0"/>
              <a:t>22 апреля 2021 года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005064"/>
            <a:ext cx="7776864" cy="2321271"/>
          </a:xfrm>
        </p:spPr>
        <p:txBody>
          <a:bodyPr>
            <a:normAutofit/>
          </a:bodyPr>
          <a:lstStyle/>
          <a:p>
            <a:r>
              <a:rPr lang="ru-RU" b="1" u="sng" dirty="0">
                <a:solidFill>
                  <a:srgbClr val="7030A0"/>
                </a:solidFill>
              </a:rPr>
              <a:t>Н</a:t>
            </a:r>
            <a:r>
              <a:rPr lang="ru-RU" b="1" u="sng" dirty="0" smtClean="0">
                <a:solidFill>
                  <a:srgbClr val="7030A0"/>
                </a:solidFill>
              </a:rPr>
              <a:t>аша команда</a:t>
            </a:r>
            <a:r>
              <a:rPr lang="ru-RU" b="1" dirty="0" smtClean="0">
                <a:solidFill>
                  <a:srgbClr val="7030A0"/>
                </a:solidFill>
              </a:rPr>
              <a:t>: </a:t>
            </a:r>
          </a:p>
          <a:p>
            <a:r>
              <a:rPr lang="ru-RU" dirty="0">
                <a:solidFill>
                  <a:srgbClr val="FF0000"/>
                </a:solidFill>
              </a:rPr>
              <a:t>Ни Маргарита Николаевна </a:t>
            </a:r>
            <a:r>
              <a:rPr lang="ru-RU" dirty="0">
                <a:solidFill>
                  <a:srgbClr val="7030A0"/>
                </a:solidFill>
              </a:rPr>
              <a:t>- заведующая муниципального бюджетного дошкольного образовательного учреждения «Детский сад № 21 «Золотой ключик» комбинированного вида» </a:t>
            </a:r>
            <a:r>
              <a:rPr lang="ru-RU" dirty="0">
                <a:solidFill>
                  <a:srgbClr val="FF0000"/>
                </a:solidFill>
              </a:rPr>
              <a:t>г. </a:t>
            </a:r>
            <a:r>
              <a:rPr lang="ru-RU" dirty="0" smtClean="0">
                <a:solidFill>
                  <a:srgbClr val="FF0000"/>
                </a:solidFill>
              </a:rPr>
              <a:t>Шарыпово.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Дубакова </a:t>
            </a:r>
            <a:r>
              <a:rPr lang="ru-RU" dirty="0">
                <a:solidFill>
                  <a:srgbClr val="FF0000"/>
                </a:solidFill>
              </a:rPr>
              <a:t>Татьяна Николаевна, </a:t>
            </a:r>
            <a:r>
              <a:rPr lang="ru-RU" dirty="0" smtClean="0">
                <a:solidFill>
                  <a:srgbClr val="FF0000"/>
                </a:solidFill>
              </a:rPr>
              <a:t>Халюзова </a:t>
            </a:r>
            <a:r>
              <a:rPr lang="ru-RU" dirty="0">
                <a:solidFill>
                  <a:srgbClr val="FF0000"/>
                </a:solidFill>
              </a:rPr>
              <a:t>Людмила </a:t>
            </a:r>
            <a:r>
              <a:rPr lang="ru-RU" dirty="0" smtClean="0">
                <a:solidFill>
                  <a:srgbClr val="FF0000"/>
                </a:solidFill>
              </a:rPr>
              <a:t>Викторовна - </a:t>
            </a:r>
            <a:r>
              <a:rPr lang="ru-RU" dirty="0" smtClean="0">
                <a:solidFill>
                  <a:srgbClr val="7030A0"/>
                </a:solidFill>
              </a:rPr>
              <a:t> заместители заведующей по воспитательно-методической работе.</a:t>
            </a:r>
          </a:p>
        </p:txBody>
      </p:sp>
    </p:spTree>
    <p:extLst>
      <p:ext uri="{BB962C8B-B14F-4D97-AF65-F5344CB8AC3E}">
        <p14:creationId xmlns:p14="http://schemas.microsoft.com/office/powerpoint/2010/main" val="21858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496" y="4514130"/>
            <a:ext cx="3017415" cy="22630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930" y="3502318"/>
            <a:ext cx="2214246" cy="29523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296105"/>
            <a:ext cx="2328224" cy="30564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241208"/>
            <a:ext cx="2880320" cy="2160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5159" y="296105"/>
            <a:ext cx="2297322" cy="30630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720" y="121701"/>
            <a:ext cx="2767191" cy="207539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236039" y="3870213"/>
            <a:ext cx="2953637" cy="221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09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3844830"/>
            <a:ext cx="3766040" cy="28245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231055"/>
            <a:ext cx="2448271" cy="32735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412" y="231055"/>
            <a:ext cx="2422849" cy="32735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2391" y="234948"/>
            <a:ext cx="2424292" cy="326968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3720410"/>
            <a:ext cx="2211713" cy="294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30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3573016"/>
            <a:ext cx="2236840" cy="29523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5575" y="3573016"/>
            <a:ext cx="2188989" cy="29523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5575" y="334117"/>
            <a:ext cx="2213150" cy="29508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4640786"/>
            <a:ext cx="2667004" cy="20002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331768"/>
            <a:ext cx="2563245" cy="21049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334117"/>
            <a:ext cx="2220609" cy="29508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69723"/>
            <a:ext cx="2667004" cy="200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59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19961"/>
            <a:ext cx="3839566" cy="512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34542"/>
            <a:ext cx="3991649" cy="512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821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484928"/>
            <a:ext cx="4026172" cy="31844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5754" y="121338"/>
            <a:ext cx="4104456" cy="3019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21339"/>
            <a:ext cx="4026172" cy="301962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5754" y="3484928"/>
            <a:ext cx="4104456" cy="318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52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1844824"/>
            <a:ext cx="4608512" cy="4896544"/>
          </a:xfrm>
        </p:spPr>
        <p:txBody>
          <a:bodyPr>
            <a:normAutofit fontScale="77500" lnSpcReduction="20000"/>
          </a:bodyPr>
          <a:lstStyle/>
          <a:p>
            <a:r>
              <a:rPr lang="ru-RU" sz="2600" dirty="0"/>
              <a:t>С</a:t>
            </a:r>
            <a:r>
              <a:rPr lang="ru-RU" sz="2600" dirty="0" smtClean="0"/>
              <a:t>бор </a:t>
            </a:r>
            <a:r>
              <a:rPr lang="ru-RU" sz="2600" dirty="0"/>
              <a:t>двух </a:t>
            </a:r>
            <a:r>
              <a:rPr lang="ru-RU" sz="2600" dirty="0" smtClean="0"/>
              <a:t>десяти литровых ведер и одного пяти литрового ведра использованных батареек</a:t>
            </a:r>
            <a:r>
              <a:rPr lang="ru-RU" sz="2600" dirty="0"/>
              <a:t>, сбор 11 пакетов с бросовым </a:t>
            </a:r>
            <a:r>
              <a:rPr lang="ru-RU" sz="2600" dirty="0" smtClean="0"/>
              <a:t>материалом (мусором), </a:t>
            </a:r>
            <a:r>
              <a:rPr lang="ru-RU" sz="2600" dirty="0"/>
              <a:t>изготовление </a:t>
            </a:r>
            <a:r>
              <a:rPr lang="ru-RU" sz="2600" dirty="0" smtClean="0"/>
              <a:t>220-ти </a:t>
            </a:r>
            <a:r>
              <a:rPr lang="ru-RU" sz="2600" dirty="0" err="1" smtClean="0"/>
              <a:t>экоподарков</a:t>
            </a:r>
            <a:r>
              <a:rPr lang="ru-RU" sz="2600" dirty="0"/>
              <a:t>,</a:t>
            </a:r>
            <a:r>
              <a:rPr lang="ru-RU" sz="2600" dirty="0" smtClean="0"/>
              <a:t> </a:t>
            </a:r>
            <a:r>
              <a:rPr lang="ru-RU" sz="2600" dirty="0"/>
              <a:t>проведение благотворительной </a:t>
            </a:r>
            <a:r>
              <a:rPr lang="ru-RU" sz="2600" dirty="0" smtClean="0"/>
              <a:t>ярмарки, вовлечение в акцию 450 человек. </a:t>
            </a:r>
            <a:r>
              <a:rPr lang="ru-RU" sz="2600" dirty="0"/>
              <a:t>Освещения мероприятия в социальных сетях, в родительских чатах, на сайте ДОУ, сайте </a:t>
            </a:r>
            <a:r>
              <a:rPr lang="ru-RU" sz="2600" dirty="0" err="1"/>
              <a:t>Юнипро</a:t>
            </a:r>
            <a:r>
              <a:rPr lang="ru-RU" sz="2600" dirty="0" smtClean="0"/>
              <a:t>.</a:t>
            </a:r>
          </a:p>
          <a:p>
            <a:endParaRPr lang="ru-RU" sz="2600" dirty="0" smtClean="0"/>
          </a:p>
          <a:p>
            <a:pPr marL="0" indent="-324000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solidFill>
                  <a:srgbClr val="7030A0"/>
                </a:solidFill>
              </a:rPr>
              <a:t>https://ok.ru/profile/518744089449/pphotos/904337462633 </a:t>
            </a:r>
          </a:p>
          <a:p>
            <a:pPr marL="0" indent="-324000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solidFill>
                  <a:srgbClr val="7030A0"/>
                </a:solidFill>
              </a:rPr>
              <a:t>https://vk.com/wall157701650_305 </a:t>
            </a:r>
          </a:p>
          <a:p>
            <a:pPr marL="0" indent="-324000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solidFill>
                  <a:srgbClr val="7030A0"/>
                </a:solidFill>
              </a:rPr>
              <a:t>https://vk.com/wall157701650_304 </a:t>
            </a:r>
          </a:p>
          <a:p>
            <a:pPr marL="0" indent="-324000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solidFill>
                  <a:srgbClr val="7030A0"/>
                </a:solidFill>
              </a:rPr>
              <a:t> : http://goldkey21-shr.ucoz.ru/index/semejnaja_gostinaja/0-62 </a:t>
            </a:r>
          </a:p>
          <a:p>
            <a:pPr marL="0" indent="-324000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solidFill>
                  <a:srgbClr val="7030A0"/>
                </a:solidFill>
              </a:rPr>
              <a:t>https://vk.com/id386067549 </a:t>
            </a:r>
          </a:p>
          <a:p>
            <a:pPr marL="0" indent="-324000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solidFill>
                  <a:srgbClr val="7030A0"/>
                </a:solidFill>
              </a:rPr>
              <a:t>https://disk.yandex.ru/d/KWsoxiuGUvqfaQ?w=1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 </a:t>
            </a:r>
            <a:r>
              <a:rPr lang="ru-RU" dirty="0"/>
              <a:t>работы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7" t="3200" r="6128" b="8727"/>
          <a:stretch/>
        </p:blipFill>
        <p:spPr>
          <a:xfrm>
            <a:off x="5099538" y="2804746"/>
            <a:ext cx="3894993" cy="263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1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420888"/>
            <a:ext cx="8147248" cy="417646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Проведение подобных экологических акций помогает педагогам приучить молодое поколение любить, беречь и защищать природу. У детей </a:t>
            </a:r>
            <a:r>
              <a:rPr lang="ru-RU" dirty="0" smtClean="0"/>
              <a:t>формируются </a:t>
            </a:r>
            <a:r>
              <a:rPr lang="ru-RU" dirty="0"/>
              <a:t>представления о возможности использования бросового материала в целях сохранения окружающей среды, формируются умения находить применение бросовому материалу в жизни, творчески подходить к изготовлению поделок. </a:t>
            </a:r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/>
              <a:t>представленный опыт по сбору большого количества использованных батареек для дальнейшей утилизации является самым быстрым и удобным. </a:t>
            </a:r>
            <a:endParaRPr lang="ru-RU" dirty="0" smtClean="0"/>
          </a:p>
          <a:p>
            <a:r>
              <a:rPr lang="ru-RU" dirty="0"/>
              <a:t>Каждый из нас может делать Землю более чистой. </a:t>
            </a:r>
            <a:r>
              <a:rPr lang="ru-RU" dirty="0" smtClean="0"/>
              <a:t>Важно </a:t>
            </a:r>
            <a:r>
              <a:rPr lang="ru-RU" dirty="0"/>
              <a:t>научиться с уважением относиться к природе.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Использование опыта в практике других образовательных учреждений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38068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844824"/>
            <a:ext cx="5256583" cy="4680520"/>
          </a:xfrm>
        </p:spPr>
        <p:txBody>
          <a:bodyPr>
            <a:normAutofit fontScale="92500"/>
          </a:bodyPr>
          <a:lstStyle/>
          <a:p>
            <a:r>
              <a:rPr lang="ru-RU" dirty="0"/>
              <a:t>Наша Земля – голубая планета,</a:t>
            </a:r>
          </a:p>
          <a:p>
            <a:r>
              <a:rPr lang="ru-RU" dirty="0"/>
              <a:t>Воздухом свежим и солнцем одета.</a:t>
            </a:r>
          </a:p>
          <a:p>
            <a:r>
              <a:rPr lang="ru-RU" dirty="0"/>
              <a:t>Нет, вы поверьте, Земли голубей</a:t>
            </a:r>
          </a:p>
          <a:p>
            <a:r>
              <a:rPr lang="ru-RU" dirty="0"/>
              <a:t>От синевы рек, озёр и морей.</a:t>
            </a:r>
          </a:p>
          <a:p>
            <a:r>
              <a:rPr lang="ru-RU" dirty="0"/>
              <a:t>Горы, равнины, леса и поля –</a:t>
            </a:r>
          </a:p>
          <a:p>
            <a:r>
              <a:rPr lang="ru-RU" dirty="0"/>
              <a:t>Всё это наша планета Земля.</a:t>
            </a:r>
          </a:p>
          <a:p>
            <a:r>
              <a:rPr lang="ru-RU" dirty="0"/>
              <a:t>Ветры поют, с облаками играя,</a:t>
            </a:r>
          </a:p>
          <a:p>
            <a:r>
              <a:rPr lang="ru-RU" dirty="0"/>
              <a:t>Ливни шумят…</a:t>
            </a:r>
          </a:p>
          <a:p>
            <a:r>
              <a:rPr lang="ru-RU" dirty="0"/>
              <a:t>И от края до края</a:t>
            </a:r>
          </a:p>
          <a:p>
            <a:r>
              <a:rPr lang="ru-RU" dirty="0"/>
              <a:t>Вы не найдёте чудесней на свете</a:t>
            </a:r>
          </a:p>
          <a:p>
            <a:r>
              <a:rPr lang="ru-RU" dirty="0"/>
              <a:t>Нашей прекрасной и доброй планеты!!!</a:t>
            </a:r>
          </a:p>
          <a:p>
            <a:endParaRPr lang="ru-RU" dirty="0"/>
          </a:p>
        </p:txBody>
      </p:sp>
      <p:pic>
        <p:nvPicPr>
          <p:cNvPr id="4" name="Picture 9" descr="Рисунок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2753858"/>
            <a:ext cx="3299737" cy="2807303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89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Давайте </a:t>
            </a:r>
            <a:r>
              <a:rPr lang="ru-RU" dirty="0"/>
              <a:t>беречь Землю – дом, в котором мы живем!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64904"/>
            <a:ext cx="3240360" cy="343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76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916832"/>
            <a:ext cx="3456383" cy="4209331"/>
          </a:xfrm>
        </p:spPr>
        <p:txBody>
          <a:bodyPr>
            <a:normAutofit/>
          </a:bodyPr>
          <a:lstStyle/>
          <a:p>
            <a:r>
              <a:rPr lang="ru-RU" dirty="0"/>
              <a:t>Этот день призван объединять людей планеты в деле защиты окружающей среды. Его можно назвать праздником чистой Воды, Земли и Воздуха – всего, что необходимо для жизни. </a:t>
            </a:r>
          </a:p>
          <a:p>
            <a:endParaRPr lang="ru-RU" dirty="0"/>
          </a:p>
        </p:txBody>
      </p:sp>
      <p:pic>
        <p:nvPicPr>
          <p:cNvPr id="4" name="Picture 3" descr="ca041bb23dc2aff65722945a6f71d8b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64904"/>
            <a:ext cx="3886200" cy="3875088"/>
          </a:xfrm>
          <a:prstGeom prst="rect">
            <a:avLst/>
          </a:prstGeom>
          <a:noFill/>
          <a:ln>
            <a:noFill/>
          </a:ln>
          <a:effectLst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61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32859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Акция </a:t>
            </a:r>
            <a:r>
              <a:rPr lang="ru-RU" dirty="0"/>
              <a:t>в формате «Дней единых действий» </a:t>
            </a:r>
            <a:r>
              <a:rPr lang="ru-RU" dirty="0" smtClean="0"/>
              <a:t>является </a:t>
            </a:r>
            <a:r>
              <a:rPr lang="ru-RU" dirty="0"/>
              <a:t>эффективным инструментом в деле акцентирования внимания </a:t>
            </a:r>
            <a:r>
              <a:rPr lang="ru-RU" dirty="0" smtClean="0"/>
              <a:t>родительской и детской общественности </a:t>
            </a:r>
            <a:r>
              <a:rPr lang="ru-RU" dirty="0"/>
              <a:t>к целям и идеям проводимых событий. </a:t>
            </a:r>
            <a:endParaRPr lang="ru-RU" dirty="0" smtClean="0"/>
          </a:p>
          <a:p>
            <a:r>
              <a:rPr lang="ru-RU" u="sng" dirty="0" smtClean="0"/>
              <a:t>Цель:</a:t>
            </a:r>
            <a:r>
              <a:rPr lang="ru-RU" dirty="0" smtClean="0"/>
              <a:t> воспитание экологически грамотных и социально-активных обучающихся, ответственных за состояние окружающей среды.</a:t>
            </a:r>
          </a:p>
          <a:p>
            <a:r>
              <a:rPr lang="ru-RU" u="sng" dirty="0" smtClean="0"/>
              <a:t>Направления</a:t>
            </a:r>
            <a:r>
              <a:rPr lang="ru-RU" u="sng" dirty="0"/>
              <a:t>: 1) Сбор батареек «Спасибо от ёжика». 2) Эко-вызов «24 </a:t>
            </a:r>
            <a:r>
              <a:rPr lang="ru-RU" u="sng" dirty="0" err="1"/>
              <a:t>ЭкоЧаса</a:t>
            </a:r>
            <a:r>
              <a:rPr lang="ru-RU" u="sng" dirty="0"/>
              <a:t>», мероприятия по сбору мусора «Зеленая Земля». 3) </a:t>
            </a:r>
            <a:r>
              <a:rPr lang="ru-RU" u="sng" dirty="0" smtClean="0"/>
              <a:t>Изготовление </a:t>
            </a:r>
            <a:r>
              <a:rPr lang="ru-RU" u="sng" dirty="0" err="1" smtClean="0"/>
              <a:t>экоподарков</a:t>
            </a:r>
            <a:r>
              <a:rPr lang="ru-RU" u="sng" dirty="0" smtClean="0"/>
              <a:t>. 4) Проведение благотворительной ярмарки </a:t>
            </a:r>
            <a:r>
              <a:rPr lang="ru-RU" u="sng" dirty="0" err="1"/>
              <a:t>экоподарков</a:t>
            </a:r>
            <a:r>
              <a:rPr lang="ru-RU" u="sng" dirty="0"/>
              <a:t>.</a:t>
            </a:r>
          </a:p>
          <a:p>
            <a:r>
              <a:rPr lang="ru-RU" u="sng" dirty="0" smtClean="0"/>
              <a:t>Аудитория: </a:t>
            </a:r>
            <a:r>
              <a:rPr lang="ru-RU" dirty="0" smtClean="0"/>
              <a:t>сотрудники ДОУ, обучающиеся ДОУ и их родители.</a:t>
            </a:r>
          </a:p>
          <a:p>
            <a:r>
              <a:rPr lang="ru-RU" u="sng" dirty="0" smtClean="0"/>
              <a:t>Дата проведения акции</a:t>
            </a:r>
            <a:r>
              <a:rPr lang="ru-RU" dirty="0" smtClean="0"/>
              <a:t>: 22 апреля 2021 г.</a:t>
            </a:r>
          </a:p>
          <a:p>
            <a:r>
              <a:rPr lang="ru-RU" u="sng" dirty="0" smtClean="0"/>
              <a:t>Место проведения: </a:t>
            </a:r>
            <a:r>
              <a:rPr lang="ru-RU" dirty="0" smtClean="0"/>
              <a:t>МБДОУ № 21 «Золотой ключик» г. Шарыпово.</a:t>
            </a:r>
          </a:p>
          <a:p>
            <a:r>
              <a:rPr lang="ru-RU" u="sng" dirty="0" smtClean="0"/>
              <a:t>Партнёры</a:t>
            </a:r>
            <a:r>
              <a:rPr lang="ru-RU" u="sng" dirty="0"/>
              <a:t>: </a:t>
            </a:r>
            <a:r>
              <a:rPr lang="ru-RU" u="sng" dirty="0" smtClean="0"/>
              <a:t>сотрудники </a:t>
            </a:r>
            <a:r>
              <a:rPr lang="ru-RU" u="sng" dirty="0"/>
              <a:t>Филиала «</a:t>
            </a:r>
            <a:r>
              <a:rPr lang="ru-RU" u="sng" dirty="0" err="1"/>
              <a:t>Берёзовская</a:t>
            </a:r>
            <a:r>
              <a:rPr lang="ru-RU" u="sng" dirty="0"/>
              <a:t> ГРЭС» ПАО «</a:t>
            </a:r>
            <a:r>
              <a:rPr lang="ru-RU" u="sng" dirty="0" err="1"/>
              <a:t>Юнипро</a:t>
            </a:r>
            <a:r>
              <a:rPr lang="ru-RU" u="sng" dirty="0"/>
              <a:t>» г. Шарыпово. </a:t>
            </a:r>
            <a:endParaRPr lang="ru-RU" u="sng" dirty="0" smtClean="0"/>
          </a:p>
          <a:p>
            <a:r>
              <a:rPr lang="ru-RU" u="sng" dirty="0"/>
              <a:t>Планируемые </a:t>
            </a:r>
            <a:r>
              <a:rPr lang="ru-RU" u="sng" dirty="0" smtClean="0"/>
              <a:t>результаты:</a:t>
            </a:r>
            <a:r>
              <a:rPr lang="ru-RU" dirty="0" smtClean="0"/>
              <a:t> планируется </a:t>
            </a:r>
            <a:r>
              <a:rPr lang="ru-RU" dirty="0"/>
              <a:t>вовлечь в </a:t>
            </a:r>
            <a:r>
              <a:rPr lang="ru-RU" dirty="0" smtClean="0"/>
              <a:t>акцию 4</a:t>
            </a:r>
            <a:r>
              <a:rPr lang="ru-RU" dirty="0"/>
              <a:t>3</a:t>
            </a:r>
            <a:r>
              <a:rPr lang="ru-RU" dirty="0" smtClean="0"/>
              <a:t>0 человек.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Описание опыта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4186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Актуальность акции проявляется в экономном и бережном отношении к ресурсам, многие из которых не возобновляются. Ведь вторичное использование позволит значительно уменьшить площади городских свалок. Чтобы сделать окружающую среду более чистой, нужно уменьшить количество выбрасываемых старых вещей, а для этого им надо дать новую жизнь. </a:t>
            </a:r>
            <a:endParaRPr lang="ru-RU" dirty="0" smtClean="0"/>
          </a:p>
          <a:p>
            <a:r>
              <a:rPr lang="ru-RU" dirty="0" smtClean="0"/>
              <a:t>Работая </a:t>
            </a:r>
            <a:r>
              <a:rPr lang="ru-RU" dirty="0"/>
              <a:t>с бросовым материалом, происходит приобщение детей к общечеловеческим </a:t>
            </a:r>
            <a:r>
              <a:rPr lang="ru-RU" dirty="0" smtClean="0"/>
              <a:t>ценностям, </a:t>
            </a:r>
            <a:r>
              <a:rPr lang="ru-RU" dirty="0"/>
              <a:t>устанавливается связь с миром людей, природы, предметным </a:t>
            </a:r>
            <a:r>
              <a:rPr lang="ru-RU" dirty="0" smtClean="0"/>
              <a:t>миром, </a:t>
            </a:r>
            <a:r>
              <a:rPr lang="ru-RU" dirty="0"/>
              <a:t>развивается </a:t>
            </a:r>
            <a:r>
              <a:rPr lang="ru-RU" dirty="0" smtClean="0"/>
              <a:t>любознательность, </a:t>
            </a:r>
            <a:r>
              <a:rPr lang="ru-RU" dirty="0"/>
              <a:t>формируется интерес к </a:t>
            </a:r>
            <a:r>
              <a:rPr lang="ru-RU" dirty="0" smtClean="0"/>
              <a:t>творчеству.</a:t>
            </a:r>
            <a:endParaRPr lang="ru-RU" dirty="0"/>
          </a:p>
          <a:p>
            <a:r>
              <a:rPr lang="ru-RU" dirty="0"/>
              <a:t>Если ненужные старые вещи загрязняют окружающую среду, то необходимо использовать их вторично в виде полезных для дома вещей.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685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9" y="2675467"/>
            <a:ext cx="7596832" cy="3450696"/>
          </a:xfrm>
        </p:spPr>
        <p:txBody>
          <a:bodyPr/>
          <a:lstStyle/>
          <a:p>
            <a:r>
              <a:rPr lang="ru-RU" dirty="0"/>
              <a:t>Тема проблемы сбора и утилизации батареек является не менее актуальной в наше время, потому что многие люди не знают, какой вред окружающей среде наносят неправильно утилизированные батарейки. У многих они хранятся дома годами, а некоторые просто выбрасывают в мусорное ведро, потому что не знают, куда их сдать.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94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2204864"/>
            <a:ext cx="8640959" cy="403244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1. </a:t>
            </a:r>
            <a:r>
              <a:rPr lang="ru-RU" dirty="0" smtClean="0"/>
              <a:t>Свою работу мы начали с разработки плана мероприятий.</a:t>
            </a:r>
          </a:p>
          <a:p>
            <a:r>
              <a:rPr lang="ru-RU" dirty="0" smtClean="0"/>
              <a:t>2. Подготовки </a:t>
            </a:r>
            <a:r>
              <a:rPr lang="ru-RU" dirty="0"/>
              <a:t>материала и </a:t>
            </a:r>
            <a:r>
              <a:rPr lang="ru-RU" dirty="0" smtClean="0"/>
              <a:t>проведения </a:t>
            </a:r>
            <a:r>
              <a:rPr lang="ru-RU" dirty="0"/>
              <a:t>с дошкольниками </a:t>
            </a:r>
            <a:r>
              <a:rPr lang="ru-RU" dirty="0" smtClean="0"/>
              <a:t>игр, бесед, просмотра видеофильмов, слайд-шоу, создания проблемных ситуаций с </a:t>
            </a:r>
            <a:r>
              <a:rPr lang="ru-RU" dirty="0"/>
              <a:t>экологическим содержанием. </a:t>
            </a:r>
          </a:p>
          <a:p>
            <a:r>
              <a:rPr lang="ru-RU" dirty="0"/>
              <a:t>3</a:t>
            </a:r>
            <a:r>
              <a:rPr lang="ru-RU" dirty="0" smtClean="0"/>
              <a:t>. Проведения </a:t>
            </a:r>
            <a:r>
              <a:rPr lang="ru-RU" dirty="0"/>
              <a:t>бесед с </a:t>
            </a:r>
            <a:r>
              <a:rPr lang="ru-RU" dirty="0" smtClean="0"/>
              <a:t>родителями, размещения информации через родительские чаты.</a:t>
            </a:r>
            <a:endParaRPr lang="ru-RU" dirty="0"/>
          </a:p>
          <a:p>
            <a:r>
              <a:rPr lang="ru-RU" dirty="0"/>
              <a:t>4</a:t>
            </a:r>
            <a:r>
              <a:rPr lang="ru-RU" dirty="0" smtClean="0"/>
              <a:t>. Оформления </a:t>
            </a:r>
            <a:r>
              <a:rPr lang="ru-RU" dirty="0"/>
              <a:t>плакатов, листовок, </a:t>
            </a:r>
            <a:r>
              <a:rPr lang="ru-RU" dirty="0" smtClean="0"/>
              <a:t>подготовки </a:t>
            </a:r>
            <a:r>
              <a:rPr lang="ru-RU" dirty="0"/>
              <a:t>контейнеров в групповых помещениях и холлах ДОУ.</a:t>
            </a:r>
          </a:p>
          <a:p>
            <a:r>
              <a:rPr lang="ru-RU" dirty="0"/>
              <a:t>5</a:t>
            </a:r>
            <a:r>
              <a:rPr lang="ru-RU" dirty="0" smtClean="0"/>
              <a:t>. Сбора </a:t>
            </a:r>
            <a:r>
              <a:rPr lang="ru-RU" dirty="0"/>
              <a:t>бросового материала «Зеленая Земля». </a:t>
            </a:r>
          </a:p>
          <a:p>
            <a:r>
              <a:rPr lang="ru-RU" dirty="0"/>
              <a:t>6</a:t>
            </a:r>
            <a:r>
              <a:rPr lang="ru-RU" dirty="0" smtClean="0"/>
              <a:t>. Изготовления </a:t>
            </a:r>
            <a:r>
              <a:rPr lang="ru-RU" dirty="0"/>
              <a:t>поделок из бросового материала.</a:t>
            </a:r>
          </a:p>
          <a:p>
            <a:r>
              <a:rPr lang="ru-RU" dirty="0"/>
              <a:t>7</a:t>
            </a:r>
            <a:r>
              <a:rPr lang="ru-RU" dirty="0" smtClean="0"/>
              <a:t>. Проведения </a:t>
            </a:r>
            <a:r>
              <a:rPr lang="ru-RU" dirty="0"/>
              <a:t>благотворительной ярмарки </a:t>
            </a:r>
            <a:r>
              <a:rPr lang="ru-RU" dirty="0" err="1"/>
              <a:t>экоподарков</a:t>
            </a:r>
            <a:r>
              <a:rPr lang="ru-RU" dirty="0"/>
              <a:t>.</a:t>
            </a:r>
          </a:p>
          <a:p>
            <a:r>
              <a:rPr lang="ru-RU" dirty="0"/>
              <a:t>8</a:t>
            </a:r>
            <a:r>
              <a:rPr lang="ru-RU" dirty="0" smtClean="0"/>
              <a:t>. Поиска пунктов </a:t>
            </a:r>
            <a:r>
              <a:rPr lang="ru-RU" dirty="0"/>
              <a:t>приема использованных батареек для сдачи. </a:t>
            </a:r>
          </a:p>
          <a:p>
            <a:r>
              <a:rPr lang="ru-RU" dirty="0"/>
              <a:t>9</a:t>
            </a:r>
            <a:r>
              <a:rPr lang="ru-RU" dirty="0" smtClean="0"/>
              <a:t>. Сбора </a:t>
            </a:r>
            <a:r>
              <a:rPr lang="ru-RU" dirty="0"/>
              <a:t>батареек «Спасибо от ёжика» и </a:t>
            </a:r>
            <a:r>
              <a:rPr lang="ru-RU" dirty="0" smtClean="0"/>
              <a:t>передачи </a:t>
            </a:r>
            <a:r>
              <a:rPr lang="ru-RU" dirty="0"/>
              <a:t>на утилизацию сотрудникам Филиала «</a:t>
            </a:r>
            <a:r>
              <a:rPr lang="ru-RU" dirty="0" err="1"/>
              <a:t>Берёзовская</a:t>
            </a:r>
            <a:r>
              <a:rPr lang="ru-RU" dirty="0"/>
              <a:t> ГРЭС» ПАО «</a:t>
            </a:r>
            <a:r>
              <a:rPr lang="ru-RU" dirty="0" err="1"/>
              <a:t>Юнипро</a:t>
            </a:r>
            <a:r>
              <a:rPr lang="ru-RU" dirty="0"/>
              <a:t>» г. Шарыпово. </a:t>
            </a:r>
            <a:endParaRPr lang="ru-RU" dirty="0" smtClean="0"/>
          </a:p>
          <a:p>
            <a:r>
              <a:rPr lang="ru-RU" dirty="0" smtClean="0"/>
              <a:t>10. Освещения </a:t>
            </a:r>
            <a:r>
              <a:rPr lang="ru-RU" dirty="0"/>
              <a:t>мероприятия в социальных сетях, </a:t>
            </a:r>
            <a:r>
              <a:rPr lang="ru-RU" dirty="0" smtClean="0"/>
              <a:t>в родительских чатах, на </a:t>
            </a:r>
            <a:r>
              <a:rPr lang="ru-RU" dirty="0"/>
              <a:t>сайте </a:t>
            </a:r>
            <a:r>
              <a:rPr lang="ru-RU" dirty="0" smtClean="0"/>
              <a:t>ДОУ, сайте </a:t>
            </a:r>
            <a:r>
              <a:rPr lang="ru-RU" dirty="0" err="1" smtClean="0"/>
              <a:t>Юнипро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Технология организации и проведения </a:t>
            </a:r>
            <a:r>
              <a:rPr lang="ru-RU" dirty="0" smtClean="0"/>
              <a:t>акции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1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39" y="414975"/>
            <a:ext cx="3746500" cy="281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39" y="3624400"/>
            <a:ext cx="3746500" cy="28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4975"/>
            <a:ext cx="2232248" cy="298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49656"/>
            <a:ext cx="337502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227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290" b="8430"/>
          <a:stretch/>
        </p:blipFill>
        <p:spPr>
          <a:xfrm>
            <a:off x="755576" y="3861048"/>
            <a:ext cx="3744416" cy="233875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4608512" cy="270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301444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89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899" y="3356992"/>
            <a:ext cx="3360373" cy="2520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795" y="191267"/>
            <a:ext cx="2405233" cy="32561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386" y="3467257"/>
            <a:ext cx="2394074" cy="32021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8130" y="191267"/>
            <a:ext cx="2416587" cy="32592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795" y="3462384"/>
            <a:ext cx="2405233" cy="32069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443" y="488489"/>
            <a:ext cx="3358830" cy="25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543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184</TotalTime>
  <Words>755</Words>
  <Application>Microsoft Office PowerPoint</Application>
  <PresentationFormat>Экран (4:3)</PresentationFormat>
  <Paragraphs>56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АКЦИЯ «ДЕНЬ ЗЕМЛИ» 22 апреля 2021 года</vt:lpstr>
      <vt:lpstr>Презентация PowerPoint</vt:lpstr>
      <vt:lpstr>Описание опыта</vt:lpstr>
      <vt:lpstr>АКТУАЛЬНОСТЬ</vt:lpstr>
      <vt:lpstr>Презентация PowerPoint</vt:lpstr>
      <vt:lpstr>Технология организации и проведения акции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 работы </vt:lpstr>
      <vt:lpstr>Использование опыта в практике других образовательных учреждений</vt:lpstr>
      <vt:lpstr>Презентация PowerPoint</vt:lpstr>
      <vt:lpstr> Давайте беречь Землю – дом, в котором мы живем!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ЗЕМЛИ</dc:title>
  <dc:creator>User</dc:creator>
  <cp:lastModifiedBy>Админ</cp:lastModifiedBy>
  <cp:revision>30</cp:revision>
  <dcterms:created xsi:type="dcterms:W3CDTF">2021-04-23T02:11:01Z</dcterms:created>
  <dcterms:modified xsi:type="dcterms:W3CDTF">2021-04-24T15:43:05Z</dcterms:modified>
</cp:coreProperties>
</file>