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8" r:id="rId3"/>
    <p:sldId id="274" r:id="rId4"/>
    <p:sldId id="261" r:id="rId5"/>
    <p:sldId id="263" r:id="rId6"/>
    <p:sldId id="282" r:id="rId7"/>
    <p:sldId id="284" r:id="rId8"/>
    <p:sldId id="283" r:id="rId9"/>
    <p:sldId id="281" r:id="rId10"/>
    <p:sldId id="277" r:id="rId11"/>
    <p:sldId id="275" r:id="rId12"/>
    <p:sldId id="276" r:id="rId13"/>
    <p:sldId id="278" r:id="rId14"/>
    <p:sldId id="279" r:id="rId15"/>
    <p:sldId id="280" r:id="rId16"/>
    <p:sldId id="264" r:id="rId17"/>
    <p:sldId id="265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0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0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17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1642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633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8463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681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74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55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9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6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55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01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83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5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578D-9E96-4D79-831B-ECE50840F6F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0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4A9578D-9E96-4D79-831B-ECE50840F6F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9C7A41-4B61-47E4-9E3B-BE376B82E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74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album611834657_00" TargetMode="External"/><Relationship Id="rId13" Type="http://schemas.openxmlformats.org/officeDocument/2006/relationships/hyperlink" Target="http://goldkey21-shr.ucoz.ru/index/innovacionnaja_ploshhadka_quot_mir_doshkolnika_semja_detskij_sad_socium_quot/0-73" TargetMode="External"/><Relationship Id="rId3" Type="http://schemas.openxmlformats.org/officeDocument/2006/relationships/hyperlink" Target="https://vk.com/wall386067549_23" TargetMode="External"/><Relationship Id="rId7" Type="http://schemas.openxmlformats.org/officeDocument/2006/relationships/hyperlink" Target="https://ok.ru/profile/342062096218/photos" TargetMode="External"/><Relationship Id="rId12" Type="http://schemas.openxmlformats.org/officeDocument/2006/relationships/hyperlink" Target="https://vk.com/wall331251280_5" TargetMode="External"/><Relationship Id="rId2" Type="http://schemas.openxmlformats.org/officeDocument/2006/relationships/hyperlink" Target="https://vk.com/wall157701650_3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all265959296_480" TargetMode="External"/><Relationship Id="rId11" Type="http://schemas.openxmlformats.org/officeDocument/2006/relationships/hyperlink" Target="https://ok.ru/profile/516121112458/statuses/153811034542218" TargetMode="External"/><Relationship Id="rId5" Type="http://schemas.openxmlformats.org/officeDocument/2006/relationships/hyperlink" Target="https://m.facebook.com/story.php?story_fbid=712790893480817&amp;id=100042497393543" TargetMode="External"/><Relationship Id="rId10" Type="http://schemas.openxmlformats.org/officeDocument/2006/relationships/hyperlink" Target="https://www.instagram.com/p/CUmveqIpTJl-7MS9qhrUDQz41z6mvbnWyb7kF00/?utm_medium=copy_link" TargetMode="External"/><Relationship Id="rId4" Type="http://schemas.openxmlformats.org/officeDocument/2006/relationships/hyperlink" Target="https://vk.com/wall588317977_48" TargetMode="External"/><Relationship Id="rId9" Type="http://schemas.openxmlformats.org/officeDocument/2006/relationships/hyperlink" Target="https://m.facebook.com/story.php?story_fbid=910841766523330&amp;id=100027925446396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990656" cy="1512168"/>
          </a:xfrm>
        </p:spPr>
        <p:txBody>
          <a:bodyPr/>
          <a:lstStyle/>
          <a:p>
            <a:r>
              <a:rPr lang="ru-RU" dirty="0" smtClean="0"/>
              <a:t>АКЦИЯ «ДЕНЬ УРОЖАЯ»</a:t>
            </a:r>
            <a:br>
              <a:rPr lang="ru-RU" dirty="0" smtClean="0"/>
            </a:br>
            <a:r>
              <a:rPr lang="ru-RU" dirty="0" smtClean="0"/>
              <a:t>10 октября 2021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7776864" cy="2321271"/>
          </a:xfrm>
        </p:spPr>
        <p:txBody>
          <a:bodyPr>
            <a:normAutofit lnSpcReduction="10000"/>
          </a:bodyPr>
          <a:lstStyle/>
          <a:p>
            <a:r>
              <a:rPr lang="ru-RU" b="1" u="sng" dirty="0">
                <a:solidFill>
                  <a:srgbClr val="7030A0"/>
                </a:solidFill>
              </a:rPr>
              <a:t>Н</a:t>
            </a:r>
            <a:r>
              <a:rPr lang="ru-RU" b="1" u="sng" dirty="0" smtClean="0">
                <a:solidFill>
                  <a:srgbClr val="7030A0"/>
                </a:solidFill>
              </a:rPr>
              <a:t>аша команда</a:t>
            </a:r>
            <a:r>
              <a:rPr lang="ru-RU" b="1" dirty="0" smtClean="0">
                <a:solidFill>
                  <a:srgbClr val="7030A0"/>
                </a:solidFill>
              </a:rPr>
              <a:t>: </a:t>
            </a:r>
          </a:p>
          <a:p>
            <a:r>
              <a:rPr lang="ru-RU" dirty="0">
                <a:solidFill>
                  <a:srgbClr val="FF0000"/>
                </a:solidFill>
              </a:rPr>
              <a:t>Ни Маргарита Николаевна </a:t>
            </a:r>
            <a:r>
              <a:rPr lang="ru-RU" dirty="0">
                <a:solidFill>
                  <a:srgbClr val="7030A0"/>
                </a:solidFill>
              </a:rPr>
              <a:t>- заведующая муниципального бюджетного дошкольного образовательного учреждения «Детский сад № 21 «Золотой ключик» комбинированного вида» </a:t>
            </a:r>
            <a:r>
              <a:rPr lang="ru-RU" dirty="0">
                <a:solidFill>
                  <a:srgbClr val="FF0000"/>
                </a:solidFill>
              </a:rPr>
              <a:t>г. </a:t>
            </a:r>
            <a:r>
              <a:rPr lang="ru-RU" dirty="0" smtClean="0">
                <a:solidFill>
                  <a:srgbClr val="FF0000"/>
                </a:solidFill>
              </a:rPr>
              <a:t>Шарыпово.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Дубакова </a:t>
            </a:r>
            <a:r>
              <a:rPr lang="ru-RU" dirty="0">
                <a:solidFill>
                  <a:srgbClr val="FF0000"/>
                </a:solidFill>
              </a:rPr>
              <a:t>Татьяна </a:t>
            </a:r>
            <a:r>
              <a:rPr lang="ru-RU" dirty="0" smtClean="0">
                <a:solidFill>
                  <a:srgbClr val="FF0000"/>
                </a:solidFill>
              </a:rPr>
              <a:t>Николаевна - </a:t>
            </a:r>
            <a:r>
              <a:rPr lang="ru-RU" dirty="0" smtClean="0">
                <a:solidFill>
                  <a:srgbClr val="7030A0"/>
                </a:solidFill>
              </a:rPr>
              <a:t> руководитель инновационной площадки.</a:t>
            </a:r>
          </a:p>
        </p:txBody>
      </p:sp>
    </p:spTree>
    <p:extLst>
      <p:ext uri="{BB962C8B-B14F-4D97-AF65-F5344CB8AC3E}">
        <p14:creationId xmlns:p14="http://schemas.microsoft.com/office/powerpoint/2010/main" val="2185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35" y="9205"/>
            <a:ext cx="4031681" cy="18142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930" y="9204"/>
            <a:ext cx="2584070" cy="34454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930" y="3408981"/>
            <a:ext cx="2584070" cy="34490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" y="1859087"/>
            <a:ext cx="4008599" cy="22548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9" y="4124890"/>
            <a:ext cx="3600400" cy="27002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272" y="3408981"/>
            <a:ext cx="2567030" cy="34227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193" y="0"/>
            <a:ext cx="2638105" cy="3248414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845" y="5589240"/>
            <a:ext cx="2478923" cy="121307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«Мой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рекордный урожай»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5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0293" y="3501008"/>
            <a:ext cx="4717016" cy="10051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«Бесподобное съедобное»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6" y="0"/>
            <a:ext cx="1695212" cy="37671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292" y="4508680"/>
            <a:ext cx="3111892" cy="2333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0"/>
            <a:ext cx="1831771" cy="37671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" y="4019239"/>
            <a:ext cx="2129071" cy="28387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236" y="30323"/>
            <a:ext cx="2489803" cy="33197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4342" y="3846944"/>
            <a:ext cx="1930840" cy="30110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123" y="8598"/>
            <a:ext cx="2519186" cy="335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58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750" y="404664"/>
            <a:ext cx="2478390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«Сила для </a:t>
            </a:r>
            <a:br>
              <a:rPr lang="ru-RU" dirty="0" smtClean="0"/>
            </a:br>
            <a:r>
              <a:rPr lang="ru-RU" dirty="0" smtClean="0"/>
              <a:t>активной </a:t>
            </a:r>
            <a:br>
              <a:rPr lang="ru-RU" dirty="0" smtClean="0"/>
            </a:br>
            <a:r>
              <a:rPr lang="ru-RU" dirty="0" smtClean="0"/>
              <a:t>жизни»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140" y="3888"/>
            <a:ext cx="3331860" cy="6854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95"/>
            <a:ext cx="3333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8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16632"/>
            <a:ext cx="8639305" cy="647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49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949280"/>
            <a:ext cx="8928992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Выставка поделок «Осенние чудеса»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63389" y="494696"/>
            <a:ext cx="3767138" cy="28253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83075" y="490678"/>
            <a:ext cx="3777850" cy="28333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38164" y="492610"/>
            <a:ext cx="3769522" cy="28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04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23047" y="395664"/>
            <a:ext cx="3384375" cy="25382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00248" y="435208"/>
            <a:ext cx="3356992" cy="2517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2294" y="419625"/>
            <a:ext cx="3356992" cy="25177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20047" y="3906783"/>
            <a:ext cx="3360374" cy="2520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017" y="3717032"/>
            <a:ext cx="3528392" cy="26462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918" y="3477154"/>
            <a:ext cx="2535634" cy="338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88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832" y="6093296"/>
            <a:ext cx="5904656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 </a:t>
            </a:r>
            <a:r>
              <a:rPr lang="ru-RU" dirty="0"/>
              <a:t>работы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496" y="332656"/>
            <a:ext cx="8928992" cy="5616624"/>
          </a:xfrm>
        </p:spPr>
        <p:txBody>
          <a:bodyPr>
            <a:normAutofit fontScale="62500" lnSpcReduction="20000"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Благодаря проведению такой акции у детей формируется  </a:t>
            </a:r>
            <a:r>
              <a:rPr lang="ru-RU" sz="2500" dirty="0">
                <a:solidFill>
                  <a:srgbClr val="FF0000"/>
                </a:solidFill>
              </a:rPr>
              <a:t> экологическая культура, обогащаются знания о сезонных изменениях природы, о </a:t>
            </a:r>
            <a:r>
              <a:rPr lang="ru-RU" sz="2500" dirty="0" smtClean="0">
                <a:solidFill>
                  <a:srgbClr val="FF0000"/>
                </a:solidFill>
              </a:rPr>
              <a:t>традициях </a:t>
            </a:r>
            <a:r>
              <a:rPr lang="ru-RU" sz="2500" dirty="0">
                <a:solidFill>
                  <a:srgbClr val="FF0000"/>
                </a:solidFill>
              </a:rPr>
              <a:t>народа, о смысле праздника в наше время</a:t>
            </a:r>
            <a:r>
              <a:rPr lang="ru-RU" sz="25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sz="2500" dirty="0" smtClean="0">
                <a:solidFill>
                  <a:srgbClr val="FF0000"/>
                </a:solidFill>
              </a:rPr>
              <a:t>В акцию было вовлечено </a:t>
            </a:r>
            <a:r>
              <a:rPr lang="ru-RU" sz="2500" dirty="0">
                <a:solidFill>
                  <a:srgbClr val="FF0000"/>
                </a:solidFill>
              </a:rPr>
              <a:t>250 </a:t>
            </a:r>
            <a:r>
              <a:rPr lang="ru-RU" sz="2500" dirty="0" smtClean="0">
                <a:solidFill>
                  <a:srgbClr val="FF0000"/>
                </a:solidFill>
              </a:rPr>
              <a:t>детей и взрослых.</a:t>
            </a:r>
          </a:p>
          <a:p>
            <a:r>
              <a:rPr lang="ru-RU" sz="2500" dirty="0">
                <a:solidFill>
                  <a:srgbClr val="FF0000"/>
                </a:solidFill>
              </a:rPr>
              <a:t> </a:t>
            </a:r>
            <a:r>
              <a:rPr lang="ru-RU" sz="2500" dirty="0" smtClean="0">
                <a:solidFill>
                  <a:srgbClr val="FF0000"/>
                </a:solidFill>
              </a:rPr>
              <a:t>Мероприятия освещались </a:t>
            </a:r>
            <a:r>
              <a:rPr lang="ru-RU" sz="2500" dirty="0">
                <a:solidFill>
                  <a:srgbClr val="FF0000"/>
                </a:solidFill>
              </a:rPr>
              <a:t>в социальных сетях, в родительских чатах, на сайте </a:t>
            </a:r>
            <a:r>
              <a:rPr lang="ru-RU" sz="2500" dirty="0" smtClean="0">
                <a:solidFill>
                  <a:srgbClr val="FF0000"/>
                </a:solidFill>
              </a:rPr>
              <a:t>ДОУ.</a:t>
            </a:r>
          </a:p>
          <a:p>
            <a:r>
              <a:rPr lang="ru-RU" sz="2500" dirty="0">
                <a:solidFill>
                  <a:srgbClr val="FF0000"/>
                </a:solidFill>
              </a:rPr>
              <a:t> </a:t>
            </a:r>
            <a:r>
              <a:rPr lang="ru-RU" sz="2500" dirty="0" smtClean="0">
                <a:solidFill>
                  <a:srgbClr val="FF0000"/>
                </a:solidFill>
              </a:rPr>
              <a:t>Участники акции удивили </a:t>
            </a:r>
            <a:r>
              <a:rPr lang="ru-RU" sz="2500" dirty="0">
                <a:solidFill>
                  <a:srgbClr val="FF0000"/>
                </a:solidFill>
              </a:rPr>
              <a:t>своей фантазией, оригинальностью и творческими способностями. </a:t>
            </a:r>
            <a:r>
              <a:rPr lang="ru-RU" sz="2500" dirty="0" smtClean="0">
                <a:solidFill>
                  <a:srgbClr val="FF0000"/>
                </a:solidFill>
              </a:rPr>
              <a:t>Были представлены</a:t>
            </a:r>
            <a:r>
              <a:rPr lang="ru-RU" sz="2500" dirty="0">
                <a:solidFill>
                  <a:srgbClr val="FF0000"/>
                </a:solidFill>
              </a:rPr>
              <a:t> </a:t>
            </a:r>
            <a:r>
              <a:rPr lang="ru-RU" sz="2500" dirty="0" smtClean="0">
                <a:solidFill>
                  <a:srgbClr val="FF0000"/>
                </a:solidFill>
              </a:rPr>
              <a:t>не только фотографии, но и поделки, </a:t>
            </a:r>
            <a:r>
              <a:rPr lang="ru-RU" sz="2500" dirty="0">
                <a:solidFill>
                  <a:srgbClr val="FF0000"/>
                </a:solidFill>
              </a:rPr>
              <a:t>композиции из овощей и </a:t>
            </a:r>
            <a:r>
              <a:rPr lang="ru-RU" sz="2500" dirty="0" smtClean="0">
                <a:solidFill>
                  <a:srgbClr val="FF0000"/>
                </a:solidFill>
              </a:rPr>
              <a:t>фруктов. </a:t>
            </a:r>
            <a:r>
              <a:rPr lang="ru-RU" sz="2500" dirty="0">
                <a:solidFill>
                  <a:srgbClr val="FF0000"/>
                </a:solidFill>
              </a:rPr>
              <a:t>Очень порадовало, что родители не остались равнодушными и приняли активное участие вместе с </a:t>
            </a:r>
            <a:r>
              <a:rPr lang="ru-RU" sz="2500" dirty="0" smtClean="0">
                <a:solidFill>
                  <a:srgbClr val="FF0000"/>
                </a:solidFill>
              </a:rPr>
              <a:t>детьми.</a:t>
            </a:r>
            <a:endParaRPr lang="ru-RU" sz="2500" dirty="0" smtClean="0"/>
          </a:p>
          <a:p>
            <a:r>
              <a:rPr lang="ru-RU" sz="1800" u="sng" dirty="0" smtClean="0">
                <a:hlinkClick r:id="rId2"/>
              </a:rPr>
              <a:t>https</a:t>
            </a:r>
            <a:r>
              <a:rPr lang="ru-RU" sz="1800" u="sng" dirty="0">
                <a:hlinkClick r:id="rId2"/>
              </a:rPr>
              <a:t>://vk.com/wall157701650_335</a:t>
            </a:r>
            <a:r>
              <a:rPr lang="ru-RU" sz="1800" dirty="0"/>
              <a:t> </a:t>
            </a:r>
            <a:r>
              <a:rPr lang="ru-RU" sz="1800" dirty="0" smtClean="0"/>
              <a:t> </a:t>
            </a:r>
            <a:endParaRPr lang="ru-RU" sz="1800" dirty="0"/>
          </a:p>
          <a:p>
            <a:r>
              <a:rPr lang="ru-RU" sz="1800" u="sng" dirty="0" smtClean="0">
                <a:hlinkClick r:id="rId3"/>
              </a:rPr>
              <a:t>https</a:t>
            </a:r>
            <a:r>
              <a:rPr lang="ru-RU" sz="1800" u="sng" dirty="0">
                <a:hlinkClick r:id="rId3"/>
              </a:rPr>
              <a:t>://vk.com/wall386067549_23</a:t>
            </a:r>
            <a:r>
              <a:rPr lang="ru-RU" sz="1800" dirty="0"/>
              <a:t> </a:t>
            </a:r>
            <a:r>
              <a:rPr lang="ru-RU" sz="1800" dirty="0" smtClean="0"/>
              <a:t> </a:t>
            </a:r>
            <a:endParaRPr lang="ru-RU" sz="1800" dirty="0"/>
          </a:p>
          <a:p>
            <a:r>
              <a:rPr lang="ru-RU" sz="1800" u="sng" dirty="0">
                <a:hlinkClick r:id="rId4"/>
              </a:rPr>
              <a:t>https://vk.com/wall588317977_48</a:t>
            </a:r>
            <a:endParaRPr lang="ru-RU" sz="1800" dirty="0"/>
          </a:p>
          <a:p>
            <a:r>
              <a:rPr lang="ru-RU" sz="1800" u="sng" dirty="0" smtClean="0">
                <a:hlinkClick r:id="rId5"/>
              </a:rPr>
              <a:t>https://m.facebook.com/story.php?story_fbid=712790893480817&amp;id=100042497393543</a:t>
            </a:r>
            <a:endParaRPr lang="ru-RU" sz="1800" dirty="0" smtClean="0"/>
          </a:p>
          <a:p>
            <a:r>
              <a:rPr lang="ru-RU" sz="1800" u="sng" dirty="0" smtClean="0">
                <a:hlinkClick r:id="rId6"/>
              </a:rPr>
              <a:t>https</a:t>
            </a:r>
            <a:r>
              <a:rPr lang="ru-RU" sz="1800" u="sng" dirty="0">
                <a:hlinkClick r:id="rId6"/>
              </a:rPr>
              <a:t>://vk.com/wall265959296_480</a:t>
            </a:r>
            <a:endParaRPr lang="ru-RU" sz="1800" dirty="0"/>
          </a:p>
          <a:p>
            <a:r>
              <a:rPr lang="ru-RU" sz="1800" u="sng" dirty="0">
                <a:hlinkClick r:id="rId7"/>
              </a:rPr>
              <a:t>https://ok.ru/profile/342062096218/photos</a:t>
            </a:r>
            <a:endParaRPr lang="ru-RU" sz="1800" dirty="0"/>
          </a:p>
          <a:p>
            <a:r>
              <a:rPr lang="ru-RU" sz="1800" u="sng" dirty="0">
                <a:hlinkClick r:id="rId8"/>
              </a:rPr>
              <a:t>https://vk.com/album611834657_00</a:t>
            </a:r>
            <a:endParaRPr lang="ru-RU" sz="1800" dirty="0"/>
          </a:p>
          <a:p>
            <a:r>
              <a:rPr lang="ru-RU" sz="1800" u="sng" dirty="0">
                <a:hlinkClick r:id="rId9"/>
              </a:rPr>
              <a:t>https://m.facebook.com/story.php?story_fbid=910841766523330&amp;id=100027925446396</a:t>
            </a:r>
            <a:endParaRPr lang="ru-RU" sz="1800" dirty="0"/>
          </a:p>
          <a:p>
            <a:r>
              <a:rPr lang="ru-RU" sz="1800" u="sng" dirty="0">
                <a:hlinkClick r:id="rId10"/>
              </a:rPr>
              <a:t>https://www.instagram.com/p/CUmveqIpTJl-7MS9qhrUDQz41z6mvbnWyb7kF00/?utm_medium=copy_link</a:t>
            </a:r>
            <a:endParaRPr lang="ru-RU" sz="1800" dirty="0"/>
          </a:p>
          <a:p>
            <a:r>
              <a:rPr lang="ru-RU" sz="1800" u="sng" dirty="0">
                <a:hlinkClick r:id="rId11"/>
              </a:rPr>
              <a:t>https://ok.ru/profile/516121112458/statuses/153811034542218</a:t>
            </a:r>
            <a:endParaRPr lang="ru-RU" sz="1800" dirty="0"/>
          </a:p>
          <a:p>
            <a:r>
              <a:rPr lang="ru-RU" sz="1800" u="sng" dirty="0">
                <a:hlinkClick r:id="rId12"/>
              </a:rPr>
              <a:t>https://</a:t>
            </a:r>
            <a:r>
              <a:rPr lang="ru-RU" sz="1800" u="sng" dirty="0" smtClean="0">
                <a:hlinkClick r:id="rId12"/>
              </a:rPr>
              <a:t>vk.com/wall331251280_5</a:t>
            </a:r>
            <a:endParaRPr lang="ru-RU" sz="1800" u="sng" dirty="0" smtClean="0"/>
          </a:p>
          <a:p>
            <a:r>
              <a:rPr lang="en-US" sz="1800" dirty="0">
                <a:hlinkClick r:id="rId13"/>
              </a:rPr>
              <a:t>http://</a:t>
            </a:r>
            <a:r>
              <a:rPr lang="en-US" sz="1800" dirty="0" smtClean="0">
                <a:hlinkClick r:id="rId13"/>
              </a:rPr>
              <a:t>goldkey21-shr.ucoz.ru/index/innovacionnaja_ploshhadka_quot_mir_doshkolnika_semja_detskij_sad_socium_quot/0-73</a:t>
            </a:r>
            <a:r>
              <a:rPr lang="ru-RU" sz="1800" dirty="0" smtClean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2771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Использование опыта в практике других образовательных учреждений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147248" cy="4680520"/>
          </a:xfrm>
        </p:spPr>
        <p:txBody>
          <a:bodyPr>
            <a:normAutofit/>
          </a:bodyPr>
          <a:lstStyle/>
          <a:p>
            <a:r>
              <a:rPr lang="ru-RU" dirty="0"/>
              <a:t>Проведение подобных экологических акций помогает </a:t>
            </a:r>
            <a:r>
              <a:rPr lang="ru-RU" dirty="0" smtClean="0"/>
              <a:t>педагогам и родителям расширить знания </a:t>
            </a:r>
            <a:r>
              <a:rPr lang="ru-RU" dirty="0"/>
              <a:t>детей о культурных </a:t>
            </a:r>
            <a:r>
              <a:rPr lang="ru-RU" dirty="0" smtClean="0"/>
              <a:t>и дикорастущих </a:t>
            </a:r>
            <a:r>
              <a:rPr lang="ru-RU" dirty="0"/>
              <a:t>растениях. </a:t>
            </a:r>
            <a:endParaRPr lang="ru-RU" dirty="0" smtClean="0"/>
          </a:p>
          <a:p>
            <a:r>
              <a:rPr lang="ru-RU" dirty="0" smtClean="0"/>
              <a:t>Формировать </a:t>
            </a:r>
            <a:r>
              <a:rPr lang="ru-RU" dirty="0"/>
              <a:t>у детей бережное отношение к растительному миру и уважительное отношение к труду. </a:t>
            </a:r>
            <a:endParaRPr lang="ru-RU" dirty="0" smtClean="0"/>
          </a:p>
          <a:p>
            <a:r>
              <a:rPr lang="ru-RU" dirty="0" smtClean="0"/>
              <a:t>Воспитывать у детей стремление к </a:t>
            </a:r>
            <a:r>
              <a:rPr lang="ru-RU" dirty="0"/>
              <a:t>здоровому образу жизни, полезному </a:t>
            </a:r>
            <a:r>
              <a:rPr lang="ru-RU" dirty="0" smtClean="0"/>
              <a:t>питанию.</a:t>
            </a:r>
          </a:p>
          <a:p>
            <a:r>
              <a:rPr lang="ru-RU" dirty="0" smtClean="0"/>
              <a:t>Проявление заинтересованного </a:t>
            </a:r>
            <a:r>
              <a:rPr lang="ru-RU" dirty="0"/>
              <a:t>и </a:t>
            </a:r>
            <a:r>
              <a:rPr lang="ru-RU" dirty="0" smtClean="0"/>
              <a:t>активного участия родительской общественности в акции.</a:t>
            </a:r>
          </a:p>
          <a:p>
            <a:r>
              <a:rPr lang="ru-RU" dirty="0"/>
              <a:t>З</a:t>
            </a:r>
            <a:r>
              <a:rPr lang="ru-RU" dirty="0" smtClean="0"/>
              <a:t>начимость </a:t>
            </a:r>
            <a:r>
              <a:rPr lang="ru-RU" dirty="0"/>
              <a:t>данной работы заключается в том, что рассмотренные формы и методы сотрудничества </a:t>
            </a:r>
            <a:r>
              <a:rPr lang="ru-RU" dirty="0" smtClean="0"/>
              <a:t>педагогов  </a:t>
            </a:r>
            <a:r>
              <a:rPr lang="ru-RU" dirty="0"/>
              <a:t>и родителей </a:t>
            </a:r>
            <a:r>
              <a:rPr lang="ru-RU" dirty="0" smtClean="0"/>
              <a:t>дошкольников </a:t>
            </a:r>
            <a:r>
              <a:rPr lang="ru-RU" dirty="0"/>
              <a:t>принесло максимальную пользу для </a:t>
            </a:r>
            <a:r>
              <a:rPr lang="ru-RU"/>
              <a:t>всех</a:t>
            </a:r>
            <a:r>
              <a:rPr lang="ru-RU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0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116" y="2666934"/>
            <a:ext cx="6553768" cy="1524132"/>
          </a:xfrm>
          <a:prstGeom prst="rect">
            <a:avLst/>
          </a:prstGeom>
        </p:spPr>
      </p:pic>
      <p:pic>
        <p:nvPicPr>
          <p:cNvPr id="1026" name="Picture 2" descr="https://www.culture.ru/storage/images/35203f0043492d3ed10c60880559d399/7fd30110da81d618ea31a8c1c01c69b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227" y="30424"/>
            <a:ext cx="9141950" cy="685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7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83768" y="3645024"/>
            <a:ext cx="3672408" cy="32129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Осень </a:t>
            </a:r>
            <a:r>
              <a:rPr lang="ru-RU" dirty="0">
                <a:solidFill>
                  <a:schemeClr val="tx1"/>
                </a:solidFill>
              </a:rPr>
              <a:t>скверы украшает</a:t>
            </a:r>
          </a:p>
          <a:p>
            <a:r>
              <a:rPr lang="ru-RU" dirty="0">
                <a:solidFill>
                  <a:schemeClr val="tx1"/>
                </a:solidFill>
              </a:rPr>
              <a:t>Разноцветною листвой.</a:t>
            </a:r>
          </a:p>
          <a:p>
            <a:r>
              <a:rPr lang="ru-RU" dirty="0">
                <a:solidFill>
                  <a:schemeClr val="tx1"/>
                </a:solidFill>
              </a:rPr>
              <a:t>Осень кормит урожаем</a:t>
            </a:r>
          </a:p>
          <a:p>
            <a:r>
              <a:rPr lang="ru-RU" dirty="0">
                <a:solidFill>
                  <a:schemeClr val="tx1"/>
                </a:solidFill>
              </a:rPr>
              <a:t>Птиц, зверей и нас с тобой.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И в садах, и в огороде,</a:t>
            </a:r>
          </a:p>
          <a:p>
            <a:r>
              <a:rPr lang="ru-RU" dirty="0">
                <a:solidFill>
                  <a:schemeClr val="tx1"/>
                </a:solidFill>
              </a:rPr>
              <a:t>И в лесу, и у воды</a:t>
            </a:r>
          </a:p>
          <a:p>
            <a:r>
              <a:rPr lang="ru-RU" dirty="0">
                <a:solidFill>
                  <a:schemeClr val="tx1"/>
                </a:solidFill>
              </a:rPr>
              <a:t>Приготовила природа</a:t>
            </a:r>
          </a:p>
          <a:p>
            <a:r>
              <a:rPr lang="ru-RU" dirty="0">
                <a:solidFill>
                  <a:schemeClr val="tx1"/>
                </a:solidFill>
              </a:rPr>
              <a:t>Всевозможные плоды.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643561" cy="309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6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dirty="0" smtClean="0"/>
              <a:t>Описание опыта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166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Акция </a:t>
            </a:r>
            <a:r>
              <a:rPr lang="ru-RU" dirty="0"/>
              <a:t>в формате «Дней единых действий» </a:t>
            </a:r>
            <a:r>
              <a:rPr lang="ru-RU" dirty="0" smtClean="0"/>
              <a:t>является </a:t>
            </a:r>
            <a:r>
              <a:rPr lang="ru-RU" dirty="0"/>
              <a:t>эффективным инструментом в деле акцентирования внимания </a:t>
            </a:r>
            <a:r>
              <a:rPr lang="ru-RU" dirty="0" smtClean="0"/>
              <a:t>родительской и детской общественности </a:t>
            </a:r>
            <a:r>
              <a:rPr lang="ru-RU" dirty="0"/>
              <a:t>к целям и идеям проводимых событий. </a:t>
            </a:r>
            <a:endParaRPr lang="ru-RU" dirty="0" smtClean="0"/>
          </a:p>
          <a:p>
            <a:r>
              <a:rPr lang="ru-RU" u="sng" dirty="0" smtClean="0"/>
              <a:t>Цель:</a:t>
            </a:r>
            <a:r>
              <a:rPr lang="ru-RU" dirty="0" smtClean="0"/>
              <a:t> </a:t>
            </a:r>
            <a:r>
              <a:rPr lang="ru-RU" dirty="0"/>
              <a:t>развитие устойчивого интереса обучающихся к сельскохозяйственной отрасли, </a:t>
            </a:r>
            <a:r>
              <a:rPr lang="ru-RU" dirty="0" smtClean="0"/>
              <a:t>формирование агроэкологической культуры.</a:t>
            </a:r>
          </a:p>
          <a:p>
            <a:r>
              <a:rPr lang="ru-RU" u="sng" dirty="0" smtClean="0"/>
              <a:t>Направления</a:t>
            </a:r>
            <a:r>
              <a:rPr lang="ru-RU" u="sng" dirty="0"/>
              <a:t>: </a:t>
            </a:r>
            <a:r>
              <a:rPr lang="ru-RU" dirty="0"/>
              <a:t>1) «Сила для активной </a:t>
            </a:r>
            <a:r>
              <a:rPr lang="ru-RU" dirty="0" smtClean="0"/>
              <a:t>жизни». 2</a:t>
            </a:r>
            <a:r>
              <a:rPr lang="ru-RU" dirty="0"/>
              <a:t>) «Мой рекордный урожай</a:t>
            </a:r>
            <a:r>
              <a:rPr lang="ru-RU" dirty="0" smtClean="0"/>
              <a:t>». 3</a:t>
            </a:r>
            <a:r>
              <a:rPr lang="ru-RU" dirty="0"/>
              <a:t>) «Бесподобное </a:t>
            </a:r>
            <a:r>
              <a:rPr lang="ru-RU" dirty="0" smtClean="0"/>
              <a:t>съедобное».</a:t>
            </a:r>
          </a:p>
          <a:p>
            <a:r>
              <a:rPr lang="ru-RU" u="sng" dirty="0" smtClean="0"/>
              <a:t>Аудитория: </a:t>
            </a:r>
            <a:r>
              <a:rPr lang="ru-RU" dirty="0" smtClean="0"/>
              <a:t>сотрудники ДОУ, обучающиеся ДОУ и их родители.</a:t>
            </a:r>
          </a:p>
          <a:p>
            <a:r>
              <a:rPr lang="ru-RU" u="sng" dirty="0" smtClean="0"/>
              <a:t>Дата проведения акции</a:t>
            </a:r>
            <a:r>
              <a:rPr lang="ru-RU" dirty="0" smtClean="0"/>
              <a:t>: 10 октября 2021 г.</a:t>
            </a:r>
          </a:p>
          <a:p>
            <a:r>
              <a:rPr lang="ru-RU" u="sng" dirty="0" smtClean="0"/>
              <a:t>Место проведения: </a:t>
            </a:r>
            <a:r>
              <a:rPr lang="ru-RU" dirty="0" smtClean="0"/>
              <a:t>МБДОУ № 21 «Золотой ключик» г. Шарыпово.</a:t>
            </a:r>
          </a:p>
          <a:p>
            <a:r>
              <a:rPr lang="ru-RU" u="sng" dirty="0" smtClean="0"/>
              <a:t>Партнёры</a:t>
            </a:r>
            <a:r>
              <a:rPr lang="ru-RU" u="sng" dirty="0"/>
              <a:t>: </a:t>
            </a:r>
            <a:r>
              <a:rPr lang="ru-RU" u="sng" dirty="0" smtClean="0"/>
              <a:t>родители обучающихся. </a:t>
            </a:r>
          </a:p>
          <a:p>
            <a:r>
              <a:rPr lang="ru-RU" u="sng" dirty="0"/>
              <a:t>Планируемые </a:t>
            </a:r>
            <a:r>
              <a:rPr lang="ru-RU" u="sng" dirty="0" smtClean="0"/>
              <a:t>результаты:</a:t>
            </a:r>
            <a:r>
              <a:rPr lang="ru-RU" dirty="0" smtClean="0"/>
              <a:t> планируется </a:t>
            </a:r>
            <a:r>
              <a:rPr lang="ru-RU" dirty="0"/>
              <a:t>вовлечь в </a:t>
            </a:r>
            <a:r>
              <a:rPr lang="ru-RU" dirty="0" smtClean="0"/>
              <a:t>акцию 230 человек.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1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5157192"/>
            <a:ext cx="6554867" cy="1224136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04664"/>
            <a:ext cx="8496944" cy="5040559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известно, «самое лучшее открытие то, которое ребенок делает сам</a:t>
            </a:r>
            <a:r>
              <a:rPr lang="ru-RU" dirty="0" smtClean="0"/>
              <a:t>». </a:t>
            </a:r>
          </a:p>
          <a:p>
            <a:r>
              <a:rPr lang="ru-RU" dirty="0"/>
              <a:t>Именно в дошкольном возрасте закладываются позитивные чувства к природе и природным явлениям, открывается удивительное многообразие растительного мира, впервые осознается роль природы в жизни </a:t>
            </a:r>
            <a:r>
              <a:rPr lang="ru-RU" dirty="0" smtClean="0"/>
              <a:t>человека.</a:t>
            </a:r>
          </a:p>
          <a:p>
            <a:r>
              <a:rPr lang="ru-RU" dirty="0" smtClean="0"/>
              <a:t>Знакомство с сельскохозяйственными культурами на огороде позволяет в естественной обстановке познакомить детей с объектами и явлениями природы, условиями их обитания, основными трудовыми операциями.</a:t>
            </a:r>
          </a:p>
          <a:p>
            <a:r>
              <a:rPr lang="ru-RU" dirty="0" smtClean="0"/>
              <a:t>Способствует образованию первичных представлений </a:t>
            </a:r>
            <a:r>
              <a:rPr lang="ru-RU" dirty="0"/>
              <a:t>о</a:t>
            </a:r>
            <a:r>
              <a:rPr lang="ru-RU" dirty="0" smtClean="0"/>
              <a:t> взаимосвязи в природе, воспитанию у детей материалистического мировоззрения.</a:t>
            </a:r>
          </a:p>
          <a:p>
            <a:r>
              <a:rPr lang="ru-RU" dirty="0" smtClean="0"/>
              <a:t>Труд в огороде даёт возможность показать детям, как человек воздействует на природу, с какой целью собирает урожай, как относится к своему труду, каковы его результаты.</a:t>
            </a:r>
          </a:p>
          <a:p>
            <a:r>
              <a:rPr lang="ru-RU" dirty="0" smtClean="0"/>
              <a:t>Работая </a:t>
            </a:r>
            <a:r>
              <a:rPr lang="ru-RU" dirty="0"/>
              <a:t>с </a:t>
            </a:r>
            <a:r>
              <a:rPr lang="ru-RU" dirty="0" smtClean="0"/>
              <a:t>природным материалом устанавливается </a:t>
            </a:r>
            <a:r>
              <a:rPr lang="ru-RU" dirty="0"/>
              <a:t>связь с миром людей, </a:t>
            </a:r>
            <a:r>
              <a:rPr lang="ru-RU" dirty="0" smtClean="0"/>
              <a:t>природы, </a:t>
            </a:r>
            <a:r>
              <a:rPr lang="ru-RU" dirty="0"/>
              <a:t>развивается </a:t>
            </a:r>
            <a:r>
              <a:rPr lang="ru-RU" dirty="0" smtClean="0"/>
              <a:t>любознательность, наблюдательность, формируется </a:t>
            </a:r>
            <a:r>
              <a:rPr lang="ru-RU" dirty="0"/>
              <a:t>интерес к </a:t>
            </a:r>
            <a:r>
              <a:rPr lang="ru-RU" dirty="0" smtClean="0"/>
              <a:t>творчеству.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8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5301208"/>
            <a:ext cx="6554867" cy="1224136"/>
          </a:xfrm>
        </p:spPr>
        <p:txBody>
          <a:bodyPr>
            <a:normAutofit/>
          </a:bodyPr>
          <a:lstStyle/>
          <a:p>
            <a:r>
              <a:rPr lang="ru-RU" dirty="0"/>
              <a:t>Технология организации и проведения </a:t>
            </a:r>
            <a:r>
              <a:rPr lang="ru-RU" dirty="0" smtClean="0"/>
              <a:t>акции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784975" cy="532859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300" dirty="0" smtClean="0"/>
              <a:t>Свою работу мы начали с:</a:t>
            </a:r>
          </a:p>
          <a:p>
            <a:r>
              <a:rPr lang="ru-RU" sz="2300" dirty="0" smtClean="0"/>
              <a:t> 1. </a:t>
            </a:r>
            <a:r>
              <a:rPr lang="ru-RU" sz="2300" dirty="0"/>
              <a:t>Р</a:t>
            </a:r>
            <a:r>
              <a:rPr lang="ru-RU" sz="2300" dirty="0" smtClean="0"/>
              <a:t>азработки плана мероприятий.</a:t>
            </a:r>
          </a:p>
          <a:p>
            <a:r>
              <a:rPr lang="ru-RU" sz="2300" dirty="0" smtClean="0"/>
              <a:t>2. </a:t>
            </a:r>
            <a:r>
              <a:rPr lang="ru-RU" sz="2300" dirty="0"/>
              <a:t>Проведения бесед с родителями, размещения информации через родительские чаты.</a:t>
            </a:r>
          </a:p>
          <a:p>
            <a:r>
              <a:rPr lang="ru-RU" sz="2300" dirty="0" smtClean="0"/>
              <a:t>3</a:t>
            </a:r>
            <a:r>
              <a:rPr lang="ru-RU" sz="2300" dirty="0"/>
              <a:t>. Оформления плакатов, информационных листов, размещенных в групповых помещениях, холлах, сайте ДОУ.</a:t>
            </a:r>
          </a:p>
          <a:p>
            <a:r>
              <a:rPr lang="ru-RU" sz="2300" dirty="0" smtClean="0"/>
              <a:t>4. Подготовки дидактического материала и проведения </a:t>
            </a:r>
            <a:r>
              <a:rPr lang="ru-RU" sz="2300" dirty="0"/>
              <a:t>с дошкольниками </a:t>
            </a:r>
            <a:r>
              <a:rPr lang="ru-RU" sz="2300" dirty="0" smtClean="0"/>
              <a:t>игр, бесед, просмотра видеофильмов, </a:t>
            </a:r>
            <a:r>
              <a:rPr lang="ru-RU" sz="2300" dirty="0"/>
              <a:t>слайд-шоу, экскурсий </a:t>
            </a:r>
            <a:r>
              <a:rPr lang="ru-RU" sz="2300" dirty="0" smtClean="0"/>
              <a:t>на сельскохозяйственные объекты (огород), </a:t>
            </a:r>
            <a:r>
              <a:rPr lang="ru-RU" sz="2300" dirty="0"/>
              <a:t>создания </a:t>
            </a:r>
            <a:r>
              <a:rPr lang="ru-RU" sz="2300" dirty="0" smtClean="0"/>
              <a:t>проблемных ситуаций с агроэкологическим содержанием, сбора урожая на огороде ДОУ. </a:t>
            </a:r>
            <a:endParaRPr lang="ru-RU" sz="2300" dirty="0"/>
          </a:p>
          <a:p>
            <a:r>
              <a:rPr lang="ru-RU" sz="2300" dirty="0" smtClean="0"/>
              <a:t>5. </a:t>
            </a:r>
            <a:r>
              <a:rPr lang="ru-RU" sz="2300" dirty="0"/>
              <a:t>Проведение с детьми </a:t>
            </a:r>
            <a:r>
              <a:rPr lang="ru-RU" sz="2300" dirty="0" err="1"/>
              <a:t>квеста</a:t>
            </a:r>
            <a:r>
              <a:rPr lang="ru-RU" sz="2300" dirty="0"/>
              <a:t> «Что нам осень принесла?». </a:t>
            </a:r>
          </a:p>
          <a:p>
            <a:r>
              <a:rPr lang="ru-RU" sz="2300" dirty="0" smtClean="0"/>
              <a:t>6. Сбор фотоматериала «Бесподобное съедобное» и «Мой рекордный урожай». </a:t>
            </a:r>
            <a:endParaRPr lang="ru-RU" sz="2300" dirty="0"/>
          </a:p>
          <a:p>
            <a:r>
              <a:rPr lang="ru-RU" sz="2300" dirty="0"/>
              <a:t>7</a:t>
            </a:r>
            <a:r>
              <a:rPr lang="ru-RU" sz="2300" dirty="0" smtClean="0"/>
              <a:t>. Изготовления </a:t>
            </a:r>
            <a:r>
              <a:rPr lang="ru-RU" sz="2300" dirty="0"/>
              <a:t>поделок из </a:t>
            </a:r>
            <a:r>
              <a:rPr lang="ru-RU" sz="2300" dirty="0" smtClean="0"/>
              <a:t>природного и сельскохозяйственного </a:t>
            </a:r>
            <a:r>
              <a:rPr lang="ru-RU" sz="2300" dirty="0"/>
              <a:t>материала.</a:t>
            </a:r>
          </a:p>
          <a:p>
            <a:r>
              <a:rPr lang="ru-RU" sz="2300" dirty="0"/>
              <a:t>8</a:t>
            </a:r>
            <a:r>
              <a:rPr lang="ru-RU" sz="2300" dirty="0" smtClean="0"/>
              <a:t>. Оформление выставки поделок «Осенние чудеса».</a:t>
            </a:r>
            <a:endParaRPr lang="ru-RU" sz="2300" dirty="0"/>
          </a:p>
          <a:p>
            <a:r>
              <a:rPr lang="ru-RU" sz="2300" dirty="0" smtClean="0"/>
              <a:t>9. Проведение конкурса рисунков «Сила для активной	 жизни». </a:t>
            </a:r>
          </a:p>
          <a:p>
            <a:r>
              <a:rPr lang="ru-RU" sz="2300" dirty="0" smtClean="0"/>
              <a:t>10. Освещения </a:t>
            </a:r>
            <a:r>
              <a:rPr lang="ru-RU" sz="2300" dirty="0"/>
              <a:t>мероприятия в социальных сетях, </a:t>
            </a:r>
            <a:r>
              <a:rPr lang="ru-RU" sz="2300" dirty="0" smtClean="0"/>
              <a:t>в родительских чатах, на </a:t>
            </a:r>
            <a:r>
              <a:rPr lang="ru-RU" sz="2300" dirty="0"/>
              <a:t>сайте </a:t>
            </a:r>
            <a:r>
              <a:rPr lang="ru-RU" sz="2300" dirty="0" smtClean="0"/>
              <a:t>ДОУ.</a:t>
            </a:r>
            <a:endParaRPr lang="ru-RU" sz="2300" dirty="0"/>
          </a:p>
          <a:p>
            <a:endParaRPr lang="ru-RU" sz="2300" dirty="0"/>
          </a:p>
          <a:p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760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1" y="0"/>
            <a:ext cx="3073516" cy="23051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9" y="4595680"/>
            <a:ext cx="3053421" cy="22900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082" y="1668171"/>
            <a:ext cx="2173918" cy="28985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237" y="1084952"/>
            <a:ext cx="1607601" cy="34817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617" y="1094962"/>
            <a:ext cx="2232248" cy="34785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" y="2278992"/>
            <a:ext cx="3088917" cy="2316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733" y="4567351"/>
            <a:ext cx="3084346" cy="23132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090" y="4555736"/>
            <a:ext cx="3096617" cy="2322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246" y="1"/>
            <a:ext cx="2363754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1" y="30544"/>
            <a:ext cx="9072603" cy="6804453"/>
          </a:xfrm>
        </p:spPr>
      </p:pic>
    </p:spTree>
    <p:extLst>
      <p:ext uri="{BB962C8B-B14F-4D97-AF65-F5344CB8AC3E}">
        <p14:creationId xmlns:p14="http://schemas.microsoft.com/office/powerpoint/2010/main" val="86934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161540"/>
            <a:ext cx="9359385" cy="7019540"/>
          </a:xfrm>
        </p:spPr>
      </p:pic>
    </p:spTree>
    <p:extLst>
      <p:ext uri="{BB962C8B-B14F-4D97-AF65-F5344CB8AC3E}">
        <p14:creationId xmlns:p14="http://schemas.microsoft.com/office/powerpoint/2010/main" val="2411162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0808"/>
            <a:ext cx="5006751" cy="3407098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911" y="476672"/>
            <a:ext cx="409743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3067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375</TotalTime>
  <Words>577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Сектор</vt:lpstr>
      <vt:lpstr>АКЦИЯ «ДЕНЬ УРОЖАЯ» 10 октября 2021 года</vt:lpstr>
      <vt:lpstr>Презентация PowerPoint</vt:lpstr>
      <vt:lpstr>Описание опыта</vt:lpstr>
      <vt:lpstr>АКТУАЛЬНОСТЬ</vt:lpstr>
      <vt:lpstr>Технология организации и проведения акции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«Мой  рекордный урожай»</vt:lpstr>
      <vt:lpstr>«Бесподобное съедобное»</vt:lpstr>
      <vt:lpstr>«Сила для  активной  жизни»</vt:lpstr>
      <vt:lpstr>Презентация PowerPoint</vt:lpstr>
      <vt:lpstr>Выставка поделок «Осенние чудеса»</vt:lpstr>
      <vt:lpstr>Презентация PowerPoint</vt:lpstr>
      <vt:lpstr>Результат работы </vt:lpstr>
      <vt:lpstr>Использование опыта в практике других образовательных учреждений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ЗЕМЛИ</dc:title>
  <dc:creator>User</dc:creator>
  <cp:lastModifiedBy>Админ</cp:lastModifiedBy>
  <cp:revision>55</cp:revision>
  <dcterms:created xsi:type="dcterms:W3CDTF">2021-04-23T02:11:01Z</dcterms:created>
  <dcterms:modified xsi:type="dcterms:W3CDTF">2021-10-11T16:02:22Z</dcterms:modified>
</cp:coreProperties>
</file>